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1"/>
  </p:notesMasterIdLst>
  <p:sldIdLst>
    <p:sldId id="256" r:id="rId2"/>
    <p:sldId id="306" r:id="rId3"/>
    <p:sldId id="258" r:id="rId4"/>
    <p:sldId id="270" r:id="rId5"/>
    <p:sldId id="259" r:id="rId6"/>
    <p:sldId id="274" r:id="rId7"/>
    <p:sldId id="275" r:id="rId8"/>
    <p:sldId id="277" r:id="rId9"/>
    <p:sldId id="276" r:id="rId10"/>
    <p:sldId id="278" r:id="rId11"/>
    <p:sldId id="272" r:id="rId12"/>
    <p:sldId id="271" r:id="rId13"/>
    <p:sldId id="280" r:id="rId14"/>
    <p:sldId id="281" r:id="rId15"/>
    <p:sldId id="282" r:id="rId16"/>
    <p:sldId id="283" r:id="rId17"/>
    <p:sldId id="285" r:id="rId18"/>
    <p:sldId id="286" r:id="rId19"/>
    <p:sldId id="287" r:id="rId20"/>
    <p:sldId id="288" r:id="rId21"/>
    <p:sldId id="289" r:id="rId22"/>
    <p:sldId id="290" r:id="rId23"/>
    <p:sldId id="291" r:id="rId24"/>
    <p:sldId id="292" r:id="rId25"/>
    <p:sldId id="293" r:id="rId26"/>
    <p:sldId id="294" r:id="rId27"/>
    <p:sldId id="296" r:id="rId28"/>
    <p:sldId id="295" r:id="rId29"/>
    <p:sldId id="297" r:id="rId30"/>
    <p:sldId id="298" r:id="rId31"/>
    <p:sldId id="299" r:id="rId32"/>
    <p:sldId id="300" r:id="rId33"/>
    <p:sldId id="307" r:id="rId34"/>
    <p:sldId id="301" r:id="rId35"/>
    <p:sldId id="302" r:id="rId36"/>
    <p:sldId id="303" r:id="rId37"/>
    <p:sldId id="304" r:id="rId38"/>
    <p:sldId id="305" r:id="rId39"/>
    <p:sldId id="268" r:id="rId40"/>
  </p:sldIdLst>
  <p:sldSz cx="12192000" cy="6858000"/>
  <p:notesSz cx="6858000" cy="9144000"/>
  <p:embeddedFontLst>
    <p:embeddedFont>
      <p:font typeface="Cambria Math" panose="02040503050406030204" pitchFamily="18" charset="0"/>
      <p:regular r:id="rId42"/>
    </p:embeddedFont>
    <p:embeddedFont>
      <p:font typeface="Lato" panose="020F0502020204030203" pitchFamily="34" charset="0"/>
      <p:regular r:id="rId43"/>
      <p:bold r:id="rId44"/>
      <p:italic r:id="rId45"/>
      <p:boldItalic r:id="rId4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54" roundtripDataSignature="AMtx7mjafAcoxHat8II7gqFgdxrSlTRF8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2" d="100"/>
          <a:sy n="62" d="100"/>
        </p:scale>
        <p:origin x="1032"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1.fntdata"/><Relationship Id="rId55"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notesMaster" Target="notesMasters/notesMaster1.xml"/><Relationship Id="rId54" Type="http://customschemas.google.com/relationships/presentationmetadata" Target="meta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4.fntdata"/><Relationship Id="rId58"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57"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2.fntdata"/><Relationship Id="rId56" Type="http://schemas.openxmlformats.org/officeDocument/2006/relationships/viewProps" Target="viewProp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80.png>
</file>

<file path=ppt/media/image49.png>
</file>

<file path=ppt/media/image490.png>
</file>

<file path=ppt/media/image5.png>
</file>

<file path=ppt/media/image50.png>
</file>

<file path=ppt/media/image51.png>
</file>

<file path=ppt/media/image510.png>
</file>

<file path=ppt/media/image52.png>
</file>

<file path=ppt/media/image520.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60.png>
</file>

<file path=ppt/media/image67.jpg>
</file>

<file path=ppt/media/image67.png>
</file>

<file path=ppt/media/image68.jpg>
</file>

<file path=ppt/media/image68.png>
</file>

<file path=ppt/media/image69.png>
</file>

<file path=ppt/media/image7.png>
</file>

<file path=ppt/media/image71.png>
</file>

<file path=ppt/media/image73.png>
</file>

<file path=ppt/media/image75.png>
</file>

<file path=ppt/media/image76.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1" name="Google Shape;81;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0" name="Google Shape;90;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36</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0381554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5" name="Google Shape;165;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10"/>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p:cSld name="Title and Content">
    <p:bg>
      <p:bgPr>
        <a:blipFill>
          <a:blip r:embed="rId2">
            <a:alphaModFix/>
          </a:blip>
          <a:stretch>
            <a:fillRect/>
          </a:stretch>
        </a:blipFill>
        <a:effectLst/>
      </p:bgPr>
    </p:bg>
    <p:spTree>
      <p:nvGrpSpPr>
        <p:cNvPr id="1" name="Shape 13"/>
        <p:cNvGrpSpPr/>
        <p:nvPr/>
      </p:nvGrpSpPr>
      <p:grpSpPr>
        <a:xfrm>
          <a:off x="0" y="0"/>
          <a:ext cx="0" cy="0"/>
          <a:chOff x="0" y="0"/>
          <a:chExt cx="0" cy="0"/>
        </a:xfrm>
      </p:grpSpPr>
      <p:sp>
        <p:nvSpPr>
          <p:cNvPr id="14" name="Google Shape;14;p17"/>
          <p:cNvSpPr txBox="1">
            <a:spLocks noGrp="1"/>
          </p:cNvSpPr>
          <p:nvPr>
            <p:ph type="dt" idx="10"/>
          </p:nvPr>
        </p:nvSpPr>
        <p:spPr>
          <a:xfrm>
            <a:off x="838200" y="6486006"/>
            <a:ext cx="2743200" cy="365125"/>
          </a:xfrm>
          <a:prstGeom prst="rect">
            <a:avLst/>
          </a:prstGeom>
          <a:noFill/>
          <a:ln>
            <a:noFill/>
          </a:ln>
        </p:spPr>
        <p:txBody>
          <a:bodyPr spcFirstLastPara="1" wrap="square" lIns="91425" tIns="45700" rIns="91425" bIns="45700" anchor="t" anchorCtr="0">
            <a:noAutofit/>
          </a:bodyPr>
          <a:lstStyle>
            <a:lvl1pPr marR="0" lvl="0" algn="ctr" rtl="0">
              <a:spcBef>
                <a:spcPts val="0"/>
              </a:spcBef>
              <a:spcAft>
                <a:spcPts val="0"/>
              </a:spcAft>
              <a:buSzPts val="1400"/>
              <a:buNone/>
              <a:defRPr sz="1200" b="1" i="0" u="none" strike="noStrike" cap="none">
                <a:solidFill>
                  <a:srgbClr val="C00000"/>
                </a:solidFill>
                <a:latin typeface="Lato"/>
                <a:ea typeface="Lato"/>
                <a:cs typeface="Lato"/>
                <a:sym typeface="Lato"/>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5" name="Google Shape;15;p17"/>
          <p:cNvSpPr txBox="1">
            <a:spLocks noGrp="1"/>
          </p:cNvSpPr>
          <p:nvPr>
            <p:ph type="ftr" idx="11"/>
          </p:nvPr>
        </p:nvSpPr>
        <p:spPr>
          <a:xfrm>
            <a:off x="4038600" y="6486006"/>
            <a:ext cx="4114800" cy="365125"/>
          </a:xfrm>
          <a:prstGeom prst="rect">
            <a:avLst/>
          </a:prstGeom>
          <a:noFill/>
          <a:ln>
            <a:noFill/>
          </a:ln>
        </p:spPr>
        <p:txBody>
          <a:bodyPr spcFirstLastPara="1" wrap="square" lIns="91425" tIns="45700" rIns="91425" bIns="45700" anchor="t" anchorCtr="0">
            <a:noAutofit/>
          </a:bodyPr>
          <a:lstStyle>
            <a:lvl1pPr marR="0" lvl="0" algn="ctr" rtl="0">
              <a:spcBef>
                <a:spcPts val="0"/>
              </a:spcBef>
              <a:spcAft>
                <a:spcPts val="0"/>
              </a:spcAft>
              <a:buSzPts val="1400"/>
              <a:buNone/>
              <a:defRPr sz="1200" b="1" i="0" u="none" strike="noStrike" cap="none">
                <a:solidFill>
                  <a:srgbClr val="C00000"/>
                </a:solidFill>
                <a:latin typeface="Lato"/>
                <a:ea typeface="Lato"/>
                <a:cs typeface="Lato"/>
                <a:sym typeface="Lato"/>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6" name="Google Shape;16;p17"/>
          <p:cNvSpPr txBox="1">
            <a:spLocks noGrp="1"/>
          </p:cNvSpPr>
          <p:nvPr>
            <p:ph type="sldNum" idx="12"/>
          </p:nvPr>
        </p:nvSpPr>
        <p:spPr>
          <a:xfrm>
            <a:off x="9156511" y="6492875"/>
            <a:ext cx="2743200" cy="365125"/>
          </a:xfrm>
          <a:prstGeom prst="rect">
            <a:avLst/>
          </a:prstGeom>
          <a:noFill/>
          <a:ln>
            <a:noFill/>
          </a:ln>
        </p:spPr>
        <p:txBody>
          <a:bodyPr spcFirstLastPara="1" wrap="square" lIns="91425" tIns="45700" rIns="91425" bIns="45700" anchor="t" anchorCtr="0">
            <a:noAutofit/>
          </a:bodyPr>
          <a:lstStyle>
            <a:lvl1pPr marL="0" marR="0" lvl="0" indent="0" algn="r" rtl="0">
              <a:spcBef>
                <a:spcPts val="0"/>
              </a:spcBef>
              <a:buNone/>
              <a:defRPr sz="1200" b="1" i="0" u="none" strike="noStrike" cap="none">
                <a:solidFill>
                  <a:srgbClr val="C00000"/>
                </a:solidFill>
                <a:latin typeface="Lato"/>
                <a:ea typeface="Lato"/>
                <a:cs typeface="Lato"/>
                <a:sym typeface="Lato"/>
              </a:defRPr>
            </a:lvl1pPr>
            <a:lvl2pPr marL="0" marR="0" lvl="1" indent="0" algn="r" rtl="0">
              <a:spcBef>
                <a:spcPts val="0"/>
              </a:spcBef>
              <a:buNone/>
              <a:defRPr sz="1200" b="1" i="0" u="none" strike="noStrike" cap="none">
                <a:solidFill>
                  <a:srgbClr val="C00000"/>
                </a:solidFill>
                <a:latin typeface="Lato"/>
                <a:ea typeface="Lato"/>
                <a:cs typeface="Lato"/>
                <a:sym typeface="Lato"/>
              </a:defRPr>
            </a:lvl2pPr>
            <a:lvl3pPr marL="0" marR="0" lvl="2" indent="0" algn="r" rtl="0">
              <a:spcBef>
                <a:spcPts val="0"/>
              </a:spcBef>
              <a:buNone/>
              <a:defRPr sz="1200" b="1" i="0" u="none" strike="noStrike" cap="none">
                <a:solidFill>
                  <a:srgbClr val="C00000"/>
                </a:solidFill>
                <a:latin typeface="Lato"/>
                <a:ea typeface="Lato"/>
                <a:cs typeface="Lato"/>
                <a:sym typeface="Lato"/>
              </a:defRPr>
            </a:lvl3pPr>
            <a:lvl4pPr marL="0" marR="0" lvl="3" indent="0" algn="r" rtl="0">
              <a:spcBef>
                <a:spcPts val="0"/>
              </a:spcBef>
              <a:buNone/>
              <a:defRPr sz="1200" b="1" i="0" u="none" strike="noStrike" cap="none">
                <a:solidFill>
                  <a:srgbClr val="C00000"/>
                </a:solidFill>
                <a:latin typeface="Lato"/>
                <a:ea typeface="Lato"/>
                <a:cs typeface="Lato"/>
                <a:sym typeface="Lato"/>
              </a:defRPr>
            </a:lvl4pPr>
            <a:lvl5pPr marL="0" marR="0" lvl="4" indent="0" algn="r" rtl="0">
              <a:spcBef>
                <a:spcPts val="0"/>
              </a:spcBef>
              <a:buNone/>
              <a:defRPr sz="1200" b="1" i="0" u="none" strike="noStrike" cap="none">
                <a:solidFill>
                  <a:srgbClr val="C00000"/>
                </a:solidFill>
                <a:latin typeface="Lato"/>
                <a:ea typeface="Lato"/>
                <a:cs typeface="Lato"/>
                <a:sym typeface="Lato"/>
              </a:defRPr>
            </a:lvl5pPr>
            <a:lvl6pPr marL="0" marR="0" lvl="5" indent="0" algn="r" rtl="0">
              <a:spcBef>
                <a:spcPts val="0"/>
              </a:spcBef>
              <a:buNone/>
              <a:defRPr sz="1200" b="1" i="0" u="none" strike="noStrike" cap="none">
                <a:solidFill>
                  <a:srgbClr val="C00000"/>
                </a:solidFill>
                <a:latin typeface="Lato"/>
                <a:ea typeface="Lato"/>
                <a:cs typeface="Lato"/>
                <a:sym typeface="Lato"/>
              </a:defRPr>
            </a:lvl6pPr>
            <a:lvl7pPr marL="0" marR="0" lvl="6" indent="0" algn="r" rtl="0">
              <a:spcBef>
                <a:spcPts val="0"/>
              </a:spcBef>
              <a:buNone/>
              <a:defRPr sz="1200" b="1" i="0" u="none" strike="noStrike" cap="none">
                <a:solidFill>
                  <a:srgbClr val="C00000"/>
                </a:solidFill>
                <a:latin typeface="Lato"/>
                <a:ea typeface="Lato"/>
                <a:cs typeface="Lato"/>
                <a:sym typeface="Lato"/>
              </a:defRPr>
            </a:lvl7pPr>
            <a:lvl8pPr marL="0" marR="0" lvl="7" indent="0" algn="r" rtl="0">
              <a:spcBef>
                <a:spcPts val="0"/>
              </a:spcBef>
              <a:buNone/>
              <a:defRPr sz="1200" b="1" i="0" u="none" strike="noStrike" cap="none">
                <a:solidFill>
                  <a:srgbClr val="C00000"/>
                </a:solidFill>
                <a:latin typeface="Lato"/>
                <a:ea typeface="Lato"/>
                <a:cs typeface="Lato"/>
                <a:sym typeface="Lato"/>
              </a:defRPr>
            </a:lvl8pPr>
            <a:lvl9pPr marL="0" marR="0" lvl="8" indent="0" algn="r" rtl="0">
              <a:spcBef>
                <a:spcPts val="0"/>
              </a:spcBef>
              <a:buNone/>
              <a:defRPr sz="1200" b="1" i="0" u="none" strike="noStrike" cap="none">
                <a:solidFill>
                  <a:srgbClr val="C00000"/>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p:cSld name="Section Header">
    <p:bg>
      <p:bgPr>
        <a:blipFill>
          <a:blip r:embed="rId2">
            <a:alphaModFix/>
          </a:blip>
          <a:stretch>
            <a:fillRect/>
          </a:stretch>
        </a:blipFill>
        <a:effectLst/>
      </p:bgPr>
    </p:bg>
    <p:spTree>
      <p:nvGrpSpPr>
        <p:cNvPr id="1" name="Shape 17"/>
        <p:cNvGrpSpPr/>
        <p:nvPr/>
      </p:nvGrpSpPr>
      <p:grpSpPr>
        <a:xfrm>
          <a:off x="0" y="0"/>
          <a:ext cx="0" cy="0"/>
          <a:chOff x="0" y="0"/>
          <a:chExt cx="0" cy="0"/>
        </a:xfrm>
      </p:grpSpPr>
      <p:sp>
        <p:nvSpPr>
          <p:cNvPr id="18" name="Google Shape;18;p18"/>
          <p:cNvSpPr txBox="1">
            <a:spLocks noGrp="1"/>
          </p:cNvSpPr>
          <p:nvPr>
            <p:ph type="dt" idx="10"/>
          </p:nvPr>
        </p:nvSpPr>
        <p:spPr>
          <a:xfrm>
            <a:off x="838200" y="6486006"/>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1" i="0" u="none" strike="noStrike" cap="none">
                <a:solidFill>
                  <a:srgbClr val="C00000"/>
                </a:solidFill>
                <a:latin typeface="Lato"/>
                <a:ea typeface="Lato"/>
                <a:cs typeface="Lato"/>
                <a:sym typeface="Lato"/>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9" name="Google Shape;19;p18"/>
          <p:cNvSpPr txBox="1">
            <a:spLocks noGrp="1"/>
          </p:cNvSpPr>
          <p:nvPr>
            <p:ph type="ftr" idx="11"/>
          </p:nvPr>
        </p:nvSpPr>
        <p:spPr>
          <a:xfrm>
            <a:off x="4038600" y="6486006"/>
            <a:ext cx="4114800" cy="365125"/>
          </a:xfrm>
          <a:prstGeom prst="rect">
            <a:avLst/>
          </a:prstGeom>
          <a:noFill/>
          <a:ln>
            <a:noFill/>
          </a:ln>
        </p:spPr>
        <p:txBody>
          <a:bodyPr spcFirstLastPara="1" wrap="square" lIns="91425" tIns="45700" rIns="91425" bIns="45700" anchor="t" anchorCtr="0">
            <a:noAutofit/>
          </a:bodyPr>
          <a:lstStyle>
            <a:lvl1pPr marR="0" lvl="0" algn="ctr" rtl="0">
              <a:spcBef>
                <a:spcPts val="0"/>
              </a:spcBef>
              <a:spcAft>
                <a:spcPts val="0"/>
              </a:spcAft>
              <a:buSzPts val="1400"/>
              <a:buNone/>
              <a:defRPr sz="1200" b="1" i="0" u="none" strike="noStrike" cap="none">
                <a:solidFill>
                  <a:srgbClr val="C00000"/>
                </a:solidFill>
                <a:latin typeface="Lato"/>
                <a:ea typeface="Lato"/>
                <a:cs typeface="Lato"/>
                <a:sym typeface="Lato"/>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0" name="Google Shape;20;p18"/>
          <p:cNvSpPr txBox="1">
            <a:spLocks noGrp="1"/>
          </p:cNvSpPr>
          <p:nvPr>
            <p:ph type="sldNum" idx="12"/>
          </p:nvPr>
        </p:nvSpPr>
        <p:spPr>
          <a:xfrm>
            <a:off x="9156511" y="6492875"/>
            <a:ext cx="2743200" cy="365125"/>
          </a:xfrm>
          <a:prstGeom prst="rect">
            <a:avLst/>
          </a:prstGeom>
          <a:noFill/>
          <a:ln>
            <a:noFill/>
          </a:ln>
        </p:spPr>
        <p:txBody>
          <a:bodyPr spcFirstLastPara="1" wrap="square" lIns="91425" tIns="45700" rIns="91425" bIns="45700" anchor="t" anchorCtr="0">
            <a:noAutofit/>
          </a:bodyPr>
          <a:lstStyle>
            <a:lvl1pPr marL="0" marR="0" lvl="0" indent="0" algn="r" rtl="0">
              <a:spcBef>
                <a:spcPts val="0"/>
              </a:spcBef>
              <a:buNone/>
              <a:defRPr sz="1200" b="1" i="0" u="none" strike="noStrike" cap="none">
                <a:solidFill>
                  <a:srgbClr val="C00000"/>
                </a:solidFill>
                <a:latin typeface="Lato"/>
                <a:ea typeface="Lato"/>
                <a:cs typeface="Lato"/>
                <a:sym typeface="Lato"/>
              </a:defRPr>
            </a:lvl1pPr>
            <a:lvl2pPr marL="0" marR="0" lvl="1" indent="0" algn="r" rtl="0">
              <a:spcBef>
                <a:spcPts val="0"/>
              </a:spcBef>
              <a:buNone/>
              <a:defRPr sz="1200" b="1" i="0" u="none" strike="noStrike" cap="none">
                <a:solidFill>
                  <a:srgbClr val="C00000"/>
                </a:solidFill>
                <a:latin typeface="Lato"/>
                <a:ea typeface="Lato"/>
                <a:cs typeface="Lato"/>
                <a:sym typeface="Lato"/>
              </a:defRPr>
            </a:lvl2pPr>
            <a:lvl3pPr marL="0" marR="0" lvl="2" indent="0" algn="r" rtl="0">
              <a:spcBef>
                <a:spcPts val="0"/>
              </a:spcBef>
              <a:buNone/>
              <a:defRPr sz="1200" b="1" i="0" u="none" strike="noStrike" cap="none">
                <a:solidFill>
                  <a:srgbClr val="C00000"/>
                </a:solidFill>
                <a:latin typeface="Lato"/>
                <a:ea typeface="Lato"/>
                <a:cs typeface="Lato"/>
                <a:sym typeface="Lato"/>
              </a:defRPr>
            </a:lvl3pPr>
            <a:lvl4pPr marL="0" marR="0" lvl="3" indent="0" algn="r" rtl="0">
              <a:spcBef>
                <a:spcPts val="0"/>
              </a:spcBef>
              <a:buNone/>
              <a:defRPr sz="1200" b="1" i="0" u="none" strike="noStrike" cap="none">
                <a:solidFill>
                  <a:srgbClr val="C00000"/>
                </a:solidFill>
                <a:latin typeface="Lato"/>
                <a:ea typeface="Lato"/>
                <a:cs typeface="Lato"/>
                <a:sym typeface="Lato"/>
              </a:defRPr>
            </a:lvl4pPr>
            <a:lvl5pPr marL="0" marR="0" lvl="4" indent="0" algn="r" rtl="0">
              <a:spcBef>
                <a:spcPts val="0"/>
              </a:spcBef>
              <a:buNone/>
              <a:defRPr sz="1200" b="1" i="0" u="none" strike="noStrike" cap="none">
                <a:solidFill>
                  <a:srgbClr val="C00000"/>
                </a:solidFill>
                <a:latin typeface="Lato"/>
                <a:ea typeface="Lato"/>
                <a:cs typeface="Lato"/>
                <a:sym typeface="Lato"/>
              </a:defRPr>
            </a:lvl5pPr>
            <a:lvl6pPr marL="0" marR="0" lvl="5" indent="0" algn="r" rtl="0">
              <a:spcBef>
                <a:spcPts val="0"/>
              </a:spcBef>
              <a:buNone/>
              <a:defRPr sz="1200" b="1" i="0" u="none" strike="noStrike" cap="none">
                <a:solidFill>
                  <a:srgbClr val="C00000"/>
                </a:solidFill>
                <a:latin typeface="Lato"/>
                <a:ea typeface="Lato"/>
                <a:cs typeface="Lato"/>
                <a:sym typeface="Lato"/>
              </a:defRPr>
            </a:lvl6pPr>
            <a:lvl7pPr marL="0" marR="0" lvl="6" indent="0" algn="r" rtl="0">
              <a:spcBef>
                <a:spcPts val="0"/>
              </a:spcBef>
              <a:buNone/>
              <a:defRPr sz="1200" b="1" i="0" u="none" strike="noStrike" cap="none">
                <a:solidFill>
                  <a:srgbClr val="C00000"/>
                </a:solidFill>
                <a:latin typeface="Lato"/>
                <a:ea typeface="Lato"/>
                <a:cs typeface="Lato"/>
                <a:sym typeface="Lato"/>
              </a:defRPr>
            </a:lvl7pPr>
            <a:lvl8pPr marL="0" marR="0" lvl="7" indent="0" algn="r" rtl="0">
              <a:spcBef>
                <a:spcPts val="0"/>
              </a:spcBef>
              <a:buNone/>
              <a:defRPr sz="1200" b="1" i="0" u="none" strike="noStrike" cap="none">
                <a:solidFill>
                  <a:srgbClr val="C00000"/>
                </a:solidFill>
                <a:latin typeface="Lato"/>
                <a:ea typeface="Lato"/>
                <a:cs typeface="Lato"/>
                <a:sym typeface="Lato"/>
              </a:defRPr>
            </a:lvl8pPr>
            <a:lvl9pPr marL="0" marR="0" lvl="8" indent="0" algn="r" rtl="0">
              <a:spcBef>
                <a:spcPts val="0"/>
              </a:spcBef>
              <a:buNone/>
              <a:defRPr sz="1200" b="1" i="0" u="none" strike="noStrike" cap="none">
                <a:solidFill>
                  <a:srgbClr val="C00000"/>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
        <p:nvSpPr>
          <p:cNvPr id="21" name="Google Shape;21;p18"/>
          <p:cNvSpPr txBox="1">
            <a:spLocks noGrp="1"/>
          </p:cNvSpPr>
          <p:nvPr>
            <p:ph type="title"/>
          </p:nvPr>
        </p:nvSpPr>
        <p:spPr>
          <a:xfrm>
            <a:off x="338736" y="112543"/>
            <a:ext cx="11514528" cy="436098"/>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lt1"/>
              </a:buClr>
              <a:buSzPts val="2800"/>
              <a:buFont typeface="Lato"/>
              <a:buNone/>
              <a:defRPr sz="2800" b="1" i="0" u="none" strike="noStrike" cap="none">
                <a:solidFill>
                  <a:schemeClr val="lt1"/>
                </a:solidFill>
                <a:latin typeface="Lato"/>
                <a:ea typeface="Lato"/>
                <a:cs typeface="Lato"/>
                <a:sym typeface="Lato"/>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2" name="Google Shape;22;p18"/>
          <p:cNvSpPr txBox="1">
            <a:spLocks noGrp="1"/>
          </p:cNvSpPr>
          <p:nvPr>
            <p:ph type="body" idx="1"/>
          </p:nvPr>
        </p:nvSpPr>
        <p:spPr>
          <a:xfrm>
            <a:off x="338736" y="1058844"/>
            <a:ext cx="11514528" cy="4909124"/>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Lato"/>
                <a:ea typeface="Lato"/>
                <a:cs typeface="Lato"/>
                <a:sym typeface="Lato"/>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Lato"/>
                <a:ea typeface="Lato"/>
                <a:cs typeface="Lato"/>
                <a:sym typeface="Lato"/>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Lato"/>
                <a:ea typeface="Lato"/>
                <a:cs typeface="Lato"/>
                <a:sym typeface="Lato"/>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Lato"/>
                <a:ea typeface="Lato"/>
                <a:cs typeface="Lato"/>
                <a:sym typeface="Lato"/>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Lato"/>
                <a:ea typeface="Lato"/>
                <a:cs typeface="Lato"/>
                <a:sym typeface="Lato"/>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p:cSld name="Blank">
    <p:bg>
      <p:bgPr>
        <a:blipFill>
          <a:blip r:embed="rId2">
            <a:alphaModFix/>
          </a:blip>
          <a:stretch>
            <a:fillRect/>
          </a:stretch>
        </a:blipFill>
        <a:effectLst/>
      </p:bgPr>
    </p:bg>
    <p:spTree>
      <p:nvGrpSpPr>
        <p:cNvPr id="1" name="Shape 36"/>
        <p:cNvGrpSpPr/>
        <p:nvPr/>
      </p:nvGrpSpPr>
      <p:grpSpPr>
        <a:xfrm>
          <a:off x="0" y="0"/>
          <a:ext cx="0" cy="0"/>
          <a:chOff x="0" y="0"/>
          <a:chExt cx="0" cy="0"/>
        </a:xfrm>
      </p:grpSpPr>
      <p:sp>
        <p:nvSpPr>
          <p:cNvPr id="37" name="Google Shape;37;p21"/>
          <p:cNvSpPr txBox="1">
            <a:spLocks noGrp="1"/>
          </p:cNvSpPr>
          <p:nvPr>
            <p:ph type="dt" idx="10"/>
          </p:nvPr>
        </p:nvSpPr>
        <p:spPr>
          <a:xfrm>
            <a:off x="838200" y="6486006"/>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1" i="0" u="none" strike="noStrike" cap="none">
                <a:solidFill>
                  <a:srgbClr val="C00000"/>
                </a:solidFill>
                <a:latin typeface="Lato"/>
                <a:ea typeface="Lato"/>
                <a:cs typeface="Lato"/>
                <a:sym typeface="Lato"/>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8" name="Google Shape;38;p21"/>
          <p:cNvSpPr txBox="1">
            <a:spLocks noGrp="1"/>
          </p:cNvSpPr>
          <p:nvPr>
            <p:ph type="ftr" idx="11"/>
          </p:nvPr>
        </p:nvSpPr>
        <p:spPr>
          <a:xfrm>
            <a:off x="4038600" y="6486006"/>
            <a:ext cx="4114800" cy="365125"/>
          </a:xfrm>
          <a:prstGeom prst="rect">
            <a:avLst/>
          </a:prstGeom>
          <a:noFill/>
          <a:ln>
            <a:noFill/>
          </a:ln>
        </p:spPr>
        <p:txBody>
          <a:bodyPr spcFirstLastPara="1" wrap="square" lIns="91425" tIns="45700" rIns="91425" bIns="45700" anchor="t" anchorCtr="0">
            <a:noAutofit/>
          </a:bodyPr>
          <a:lstStyle>
            <a:lvl1pPr marR="0" lvl="0" algn="ctr" rtl="0">
              <a:spcBef>
                <a:spcPts val="0"/>
              </a:spcBef>
              <a:spcAft>
                <a:spcPts val="0"/>
              </a:spcAft>
              <a:buSzPts val="1400"/>
              <a:buNone/>
              <a:defRPr sz="1200" b="1" i="0" u="none" strike="noStrike" cap="none">
                <a:solidFill>
                  <a:srgbClr val="C00000"/>
                </a:solidFill>
                <a:latin typeface="Lato"/>
                <a:ea typeface="Lato"/>
                <a:cs typeface="Lato"/>
                <a:sym typeface="Lato"/>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9" name="Google Shape;39;p21"/>
          <p:cNvSpPr txBox="1">
            <a:spLocks noGrp="1"/>
          </p:cNvSpPr>
          <p:nvPr>
            <p:ph type="sldNum" idx="12"/>
          </p:nvPr>
        </p:nvSpPr>
        <p:spPr>
          <a:xfrm>
            <a:off x="9156511" y="6492875"/>
            <a:ext cx="2743200" cy="365125"/>
          </a:xfrm>
          <a:prstGeom prst="rect">
            <a:avLst/>
          </a:prstGeom>
          <a:noFill/>
          <a:ln>
            <a:noFill/>
          </a:ln>
        </p:spPr>
        <p:txBody>
          <a:bodyPr spcFirstLastPara="1" wrap="square" lIns="91425" tIns="45700" rIns="91425" bIns="45700" anchor="t" anchorCtr="0">
            <a:noAutofit/>
          </a:bodyPr>
          <a:lstStyle>
            <a:lvl1pPr marL="0" marR="0" lvl="0" indent="0" algn="r" rtl="0">
              <a:spcBef>
                <a:spcPts val="0"/>
              </a:spcBef>
              <a:buNone/>
              <a:defRPr sz="1200" b="1" i="0" u="none" strike="noStrike" cap="none">
                <a:solidFill>
                  <a:srgbClr val="C00000"/>
                </a:solidFill>
                <a:latin typeface="Lato"/>
                <a:ea typeface="Lato"/>
                <a:cs typeface="Lato"/>
                <a:sym typeface="Lato"/>
              </a:defRPr>
            </a:lvl1pPr>
            <a:lvl2pPr marL="0" marR="0" lvl="1" indent="0" algn="r" rtl="0">
              <a:spcBef>
                <a:spcPts val="0"/>
              </a:spcBef>
              <a:buNone/>
              <a:defRPr sz="1200" b="1" i="0" u="none" strike="noStrike" cap="none">
                <a:solidFill>
                  <a:srgbClr val="C00000"/>
                </a:solidFill>
                <a:latin typeface="Lato"/>
                <a:ea typeface="Lato"/>
                <a:cs typeface="Lato"/>
                <a:sym typeface="Lato"/>
              </a:defRPr>
            </a:lvl2pPr>
            <a:lvl3pPr marL="0" marR="0" lvl="2" indent="0" algn="r" rtl="0">
              <a:spcBef>
                <a:spcPts val="0"/>
              </a:spcBef>
              <a:buNone/>
              <a:defRPr sz="1200" b="1" i="0" u="none" strike="noStrike" cap="none">
                <a:solidFill>
                  <a:srgbClr val="C00000"/>
                </a:solidFill>
                <a:latin typeface="Lato"/>
                <a:ea typeface="Lato"/>
                <a:cs typeface="Lato"/>
                <a:sym typeface="Lato"/>
              </a:defRPr>
            </a:lvl3pPr>
            <a:lvl4pPr marL="0" marR="0" lvl="3" indent="0" algn="r" rtl="0">
              <a:spcBef>
                <a:spcPts val="0"/>
              </a:spcBef>
              <a:buNone/>
              <a:defRPr sz="1200" b="1" i="0" u="none" strike="noStrike" cap="none">
                <a:solidFill>
                  <a:srgbClr val="C00000"/>
                </a:solidFill>
                <a:latin typeface="Lato"/>
                <a:ea typeface="Lato"/>
                <a:cs typeface="Lato"/>
                <a:sym typeface="Lato"/>
              </a:defRPr>
            </a:lvl4pPr>
            <a:lvl5pPr marL="0" marR="0" lvl="4" indent="0" algn="r" rtl="0">
              <a:spcBef>
                <a:spcPts val="0"/>
              </a:spcBef>
              <a:buNone/>
              <a:defRPr sz="1200" b="1" i="0" u="none" strike="noStrike" cap="none">
                <a:solidFill>
                  <a:srgbClr val="C00000"/>
                </a:solidFill>
                <a:latin typeface="Lato"/>
                <a:ea typeface="Lato"/>
                <a:cs typeface="Lato"/>
                <a:sym typeface="Lato"/>
              </a:defRPr>
            </a:lvl5pPr>
            <a:lvl6pPr marL="0" marR="0" lvl="5" indent="0" algn="r" rtl="0">
              <a:spcBef>
                <a:spcPts val="0"/>
              </a:spcBef>
              <a:buNone/>
              <a:defRPr sz="1200" b="1" i="0" u="none" strike="noStrike" cap="none">
                <a:solidFill>
                  <a:srgbClr val="C00000"/>
                </a:solidFill>
                <a:latin typeface="Lato"/>
                <a:ea typeface="Lato"/>
                <a:cs typeface="Lato"/>
                <a:sym typeface="Lato"/>
              </a:defRPr>
            </a:lvl6pPr>
            <a:lvl7pPr marL="0" marR="0" lvl="6" indent="0" algn="r" rtl="0">
              <a:spcBef>
                <a:spcPts val="0"/>
              </a:spcBef>
              <a:buNone/>
              <a:defRPr sz="1200" b="1" i="0" u="none" strike="noStrike" cap="none">
                <a:solidFill>
                  <a:srgbClr val="C00000"/>
                </a:solidFill>
                <a:latin typeface="Lato"/>
                <a:ea typeface="Lato"/>
                <a:cs typeface="Lato"/>
                <a:sym typeface="Lato"/>
              </a:defRPr>
            </a:lvl7pPr>
            <a:lvl8pPr marL="0" marR="0" lvl="7" indent="0" algn="r" rtl="0">
              <a:spcBef>
                <a:spcPts val="0"/>
              </a:spcBef>
              <a:buNone/>
              <a:defRPr sz="1200" b="1" i="0" u="none" strike="noStrike" cap="none">
                <a:solidFill>
                  <a:srgbClr val="C00000"/>
                </a:solidFill>
                <a:latin typeface="Lato"/>
                <a:ea typeface="Lato"/>
                <a:cs typeface="Lato"/>
                <a:sym typeface="Lato"/>
              </a:defRPr>
            </a:lvl8pPr>
            <a:lvl9pPr marL="0" marR="0" lvl="8" indent="0" algn="r" rtl="0">
              <a:spcBef>
                <a:spcPts val="0"/>
              </a:spcBef>
              <a:buNone/>
              <a:defRPr sz="1200" b="1" i="0" u="none" strike="noStrike" cap="none">
                <a:solidFill>
                  <a:srgbClr val="C00000"/>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
        <p:nvSpPr>
          <p:cNvPr id="40" name="Google Shape;40;p21"/>
          <p:cNvSpPr txBox="1">
            <a:spLocks noGrp="1"/>
          </p:cNvSpPr>
          <p:nvPr>
            <p:ph type="title"/>
          </p:nvPr>
        </p:nvSpPr>
        <p:spPr>
          <a:xfrm>
            <a:off x="338736" y="112543"/>
            <a:ext cx="11514528" cy="436098"/>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lt1"/>
              </a:buClr>
              <a:buSzPts val="2800"/>
              <a:buFont typeface="Lato"/>
              <a:buNone/>
              <a:defRPr sz="2800" b="1" i="0" u="none" strike="noStrike" cap="none">
                <a:solidFill>
                  <a:schemeClr val="lt1"/>
                </a:solidFill>
                <a:latin typeface="Lato"/>
                <a:ea typeface="Lato"/>
                <a:cs typeface="Lato"/>
                <a:sym typeface="Lato"/>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1" name="Google Shape;41;p21"/>
          <p:cNvSpPr>
            <a:spLocks noGrp="1"/>
          </p:cNvSpPr>
          <p:nvPr>
            <p:ph type="chart" idx="2"/>
          </p:nvPr>
        </p:nvSpPr>
        <p:spPr>
          <a:xfrm>
            <a:off x="338736" y="1406525"/>
            <a:ext cx="5757264" cy="467042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Lato"/>
                <a:ea typeface="Lato"/>
                <a:cs typeface="Lato"/>
                <a:sym typeface="Lato"/>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2" name="Google Shape;42;p21"/>
          <p:cNvSpPr>
            <a:spLocks noGrp="1"/>
          </p:cNvSpPr>
          <p:nvPr>
            <p:ph type="tbl" idx="3"/>
          </p:nvPr>
        </p:nvSpPr>
        <p:spPr>
          <a:xfrm>
            <a:off x="6210300" y="1392239"/>
            <a:ext cx="5592763" cy="4684712"/>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b="0" i="0" u="none" strike="noStrike" cap="none">
                <a:solidFill>
                  <a:schemeClr val="dk1"/>
                </a:solidFill>
                <a:latin typeface="Lato"/>
                <a:ea typeface="Lato"/>
                <a:cs typeface="Lato"/>
                <a:sym typeface="Lato"/>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ntent with Caption">
  <p:cSld name="Content with Caption">
    <p:bg>
      <p:bgPr>
        <a:blipFill>
          <a:blip r:embed="rId2">
            <a:alphaModFix/>
          </a:blip>
          <a:stretch>
            <a:fillRect/>
          </a:stretch>
        </a:blipFill>
        <a:effectLst/>
      </p:bgPr>
    </p:bg>
    <p:spTree>
      <p:nvGrpSpPr>
        <p:cNvPr id="1" name="Shape 75"/>
        <p:cNvGrpSpPr/>
        <p:nvPr/>
      </p:nvGrpSpPr>
      <p:grpSpPr>
        <a:xfrm>
          <a:off x="0" y="0"/>
          <a:ext cx="0" cy="0"/>
          <a:chOff x="0" y="0"/>
          <a:chExt cx="0" cy="0"/>
        </a:xfrm>
      </p:grpSpPr>
      <p:sp>
        <p:nvSpPr>
          <p:cNvPr id="76" name="Google Shape;76;p27"/>
          <p:cNvSpPr txBox="1">
            <a:spLocks noGrp="1"/>
          </p:cNvSpPr>
          <p:nvPr>
            <p:ph type="dt" idx="10"/>
          </p:nvPr>
        </p:nvSpPr>
        <p:spPr>
          <a:xfrm>
            <a:off x="838200" y="6492875"/>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1" i="0" u="none" strike="noStrike" cap="none">
                <a:solidFill>
                  <a:schemeClr val="lt1"/>
                </a:solidFill>
                <a:latin typeface="Lato"/>
                <a:ea typeface="Lato"/>
                <a:cs typeface="Lato"/>
                <a:sym typeface="Lato"/>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77" name="Google Shape;77;p27"/>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t" anchorCtr="0">
            <a:noAutofit/>
          </a:bodyPr>
          <a:lstStyle>
            <a:lvl1pPr marR="0" lvl="0" algn="ctr" rtl="0">
              <a:spcBef>
                <a:spcPts val="0"/>
              </a:spcBef>
              <a:spcAft>
                <a:spcPts val="0"/>
              </a:spcAft>
              <a:buSzPts val="1400"/>
              <a:buNone/>
              <a:defRPr sz="1200" b="1" i="0" u="none" strike="noStrike" cap="none">
                <a:solidFill>
                  <a:srgbClr val="C00000"/>
                </a:solidFill>
                <a:latin typeface="Lato"/>
                <a:ea typeface="Lato"/>
                <a:cs typeface="Lato"/>
                <a:sym typeface="Lato"/>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78" name="Google Shape;78;p27"/>
          <p:cNvSpPr txBox="1">
            <a:spLocks noGrp="1"/>
          </p:cNvSpPr>
          <p:nvPr>
            <p:ph type="sldNum" idx="12"/>
          </p:nvPr>
        </p:nvSpPr>
        <p:spPr>
          <a:xfrm>
            <a:off x="9156511" y="6492875"/>
            <a:ext cx="2743200" cy="365125"/>
          </a:xfrm>
          <a:prstGeom prst="rect">
            <a:avLst/>
          </a:prstGeom>
          <a:noFill/>
          <a:ln>
            <a:noFill/>
          </a:ln>
        </p:spPr>
        <p:txBody>
          <a:bodyPr spcFirstLastPara="1" wrap="square" lIns="91425" tIns="45700" rIns="91425" bIns="45700" anchor="t" anchorCtr="0">
            <a:noAutofit/>
          </a:bodyPr>
          <a:lstStyle>
            <a:lvl1pPr marL="0" marR="0" lvl="0" indent="0" algn="r" rtl="0">
              <a:spcBef>
                <a:spcPts val="0"/>
              </a:spcBef>
              <a:buNone/>
              <a:defRPr sz="1200" b="1" i="0" u="none" strike="noStrike" cap="none">
                <a:solidFill>
                  <a:srgbClr val="C00000"/>
                </a:solidFill>
                <a:latin typeface="Lato"/>
                <a:ea typeface="Lato"/>
                <a:cs typeface="Lato"/>
                <a:sym typeface="Lato"/>
              </a:defRPr>
            </a:lvl1pPr>
            <a:lvl2pPr marL="0" marR="0" lvl="1" indent="0" algn="r" rtl="0">
              <a:spcBef>
                <a:spcPts val="0"/>
              </a:spcBef>
              <a:buNone/>
              <a:defRPr sz="1200" b="1" i="0" u="none" strike="noStrike" cap="none">
                <a:solidFill>
                  <a:srgbClr val="C00000"/>
                </a:solidFill>
                <a:latin typeface="Lato"/>
                <a:ea typeface="Lato"/>
                <a:cs typeface="Lato"/>
                <a:sym typeface="Lato"/>
              </a:defRPr>
            </a:lvl2pPr>
            <a:lvl3pPr marL="0" marR="0" lvl="2" indent="0" algn="r" rtl="0">
              <a:spcBef>
                <a:spcPts val="0"/>
              </a:spcBef>
              <a:buNone/>
              <a:defRPr sz="1200" b="1" i="0" u="none" strike="noStrike" cap="none">
                <a:solidFill>
                  <a:srgbClr val="C00000"/>
                </a:solidFill>
                <a:latin typeface="Lato"/>
                <a:ea typeface="Lato"/>
                <a:cs typeface="Lato"/>
                <a:sym typeface="Lato"/>
              </a:defRPr>
            </a:lvl3pPr>
            <a:lvl4pPr marL="0" marR="0" lvl="3" indent="0" algn="r" rtl="0">
              <a:spcBef>
                <a:spcPts val="0"/>
              </a:spcBef>
              <a:buNone/>
              <a:defRPr sz="1200" b="1" i="0" u="none" strike="noStrike" cap="none">
                <a:solidFill>
                  <a:srgbClr val="C00000"/>
                </a:solidFill>
                <a:latin typeface="Lato"/>
                <a:ea typeface="Lato"/>
                <a:cs typeface="Lato"/>
                <a:sym typeface="Lato"/>
              </a:defRPr>
            </a:lvl4pPr>
            <a:lvl5pPr marL="0" marR="0" lvl="4" indent="0" algn="r" rtl="0">
              <a:spcBef>
                <a:spcPts val="0"/>
              </a:spcBef>
              <a:buNone/>
              <a:defRPr sz="1200" b="1" i="0" u="none" strike="noStrike" cap="none">
                <a:solidFill>
                  <a:srgbClr val="C00000"/>
                </a:solidFill>
                <a:latin typeface="Lato"/>
                <a:ea typeface="Lato"/>
                <a:cs typeface="Lato"/>
                <a:sym typeface="Lato"/>
              </a:defRPr>
            </a:lvl5pPr>
            <a:lvl6pPr marL="0" marR="0" lvl="5" indent="0" algn="r" rtl="0">
              <a:spcBef>
                <a:spcPts val="0"/>
              </a:spcBef>
              <a:buNone/>
              <a:defRPr sz="1200" b="1" i="0" u="none" strike="noStrike" cap="none">
                <a:solidFill>
                  <a:srgbClr val="C00000"/>
                </a:solidFill>
                <a:latin typeface="Lato"/>
                <a:ea typeface="Lato"/>
                <a:cs typeface="Lato"/>
                <a:sym typeface="Lato"/>
              </a:defRPr>
            </a:lvl6pPr>
            <a:lvl7pPr marL="0" marR="0" lvl="6" indent="0" algn="r" rtl="0">
              <a:spcBef>
                <a:spcPts val="0"/>
              </a:spcBef>
              <a:buNone/>
              <a:defRPr sz="1200" b="1" i="0" u="none" strike="noStrike" cap="none">
                <a:solidFill>
                  <a:srgbClr val="C00000"/>
                </a:solidFill>
                <a:latin typeface="Lato"/>
                <a:ea typeface="Lato"/>
                <a:cs typeface="Lato"/>
                <a:sym typeface="Lato"/>
              </a:defRPr>
            </a:lvl7pPr>
            <a:lvl8pPr marL="0" marR="0" lvl="7" indent="0" algn="r" rtl="0">
              <a:spcBef>
                <a:spcPts val="0"/>
              </a:spcBef>
              <a:buNone/>
              <a:defRPr sz="1200" b="1" i="0" u="none" strike="noStrike" cap="none">
                <a:solidFill>
                  <a:srgbClr val="C00000"/>
                </a:solidFill>
                <a:latin typeface="Lato"/>
                <a:ea typeface="Lato"/>
                <a:cs typeface="Lato"/>
                <a:sym typeface="Lato"/>
              </a:defRPr>
            </a:lvl8pPr>
            <a:lvl9pPr marL="0" marR="0" lvl="8" indent="0" algn="r" rtl="0">
              <a:spcBef>
                <a:spcPts val="0"/>
              </a:spcBef>
              <a:buNone/>
              <a:defRPr sz="1200" b="1" i="0" u="none" strike="noStrike" cap="none">
                <a:solidFill>
                  <a:srgbClr val="C00000"/>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7">
            <a:alphaModFix/>
          </a:blip>
          <a:stretch>
            <a:fillRect/>
          </a:stretch>
        </a:blipFill>
        <a:effectLst/>
      </p:bgPr>
    </p:bg>
    <p:spTree>
      <p:nvGrpSpPr>
        <p:cNvPr id="1" name="Shape 9"/>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1"/>
    <p:sldLayoutId id="2147483651" r:id="rId2"/>
    <p:sldLayoutId id="2147483652" r:id="rId3"/>
    <p:sldLayoutId id="2147483655" r:id="rId4"/>
    <p:sldLayoutId id="2147483661" r:id="rId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4.xml"/><Relationship Id="rId4" Type="http://schemas.openxmlformats.org/officeDocument/2006/relationships/image" Target="../media/image22.png"/></Relationships>
</file>

<file path=ppt/slides/_rels/slide1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4.xml"/><Relationship Id="rId5" Type="http://schemas.openxmlformats.org/officeDocument/2006/relationships/image" Target="../media/image24.png"/><Relationship Id="rId4" Type="http://schemas.openxmlformats.org/officeDocument/2006/relationships/image" Target="../media/image22.png"/></Relationships>
</file>

<file path=ppt/slides/_rels/slide1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1.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4.xml"/><Relationship Id="rId6" Type="http://schemas.openxmlformats.org/officeDocument/2006/relationships/image" Target="../media/image26.png"/><Relationship Id="rId5" Type="http://schemas.openxmlformats.org/officeDocument/2006/relationships/image" Target="../media/image24.png"/><Relationship Id="rId4" Type="http://schemas.openxmlformats.org/officeDocument/2006/relationships/image" Target="../media/image22.png"/></Relationships>
</file>

<file path=ppt/slides/_rels/slide1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27.png"/><Relationship Id="rId1" Type="http://schemas.openxmlformats.org/officeDocument/2006/relationships/slideLayout" Target="../slideLayouts/slideLayout4.xml"/><Relationship Id="rId4" Type="http://schemas.openxmlformats.org/officeDocument/2006/relationships/image" Target="../media/image35.png"/></Relationships>
</file>

<file path=ppt/slides/_rels/slide17.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image" Target="../media/image21.png"/><Relationship Id="rId7" Type="http://schemas.openxmlformats.org/officeDocument/2006/relationships/image" Target="../media/image28.png"/><Relationship Id="rId2" Type="http://schemas.openxmlformats.org/officeDocument/2006/relationships/image" Target="../media/image20.png"/><Relationship Id="rId1" Type="http://schemas.openxmlformats.org/officeDocument/2006/relationships/slideLayout" Target="../slideLayouts/slideLayout4.xml"/><Relationship Id="rId6" Type="http://schemas.openxmlformats.org/officeDocument/2006/relationships/image" Target="../media/image26.png"/><Relationship Id="rId5" Type="http://schemas.openxmlformats.org/officeDocument/2006/relationships/image" Target="../media/image24.png"/><Relationship Id="rId10" Type="http://schemas.openxmlformats.org/officeDocument/2006/relationships/image" Target="../media/image32.png"/><Relationship Id="rId4" Type="http://schemas.openxmlformats.org/officeDocument/2006/relationships/image" Target="../media/image22.png"/><Relationship Id="rId9" Type="http://schemas.openxmlformats.org/officeDocument/2006/relationships/image" Target="../media/image30.png"/></Relationships>
</file>

<file path=ppt/slides/_rels/slide1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3.png"/><Relationship Id="rId1" Type="http://schemas.openxmlformats.org/officeDocument/2006/relationships/slideLayout" Target="../slideLayouts/slideLayout3.xml"/><Relationship Id="rId5" Type="http://schemas.openxmlformats.org/officeDocument/2006/relationships/image" Target="../media/image38.png"/><Relationship Id="rId4" Type="http://schemas.openxmlformats.org/officeDocument/2006/relationships/image" Target="../media/image37.png"/></Relationships>
</file>

<file path=ppt/slides/_rels/slide19.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3.xml"/><Relationship Id="rId5" Type="http://schemas.openxmlformats.org/officeDocument/2006/relationships/image" Target="../media/image44.png"/><Relationship Id="rId4" Type="http://schemas.openxmlformats.org/officeDocument/2006/relationships/image" Target="../media/image43.png"/></Relationships>
</file>

<file path=ppt/slides/_rels/slide21.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43.png"/><Relationship Id="rId7" Type="http://schemas.openxmlformats.org/officeDocument/2006/relationships/image" Target="../media/image51.png"/><Relationship Id="rId2" Type="http://schemas.openxmlformats.org/officeDocument/2006/relationships/image" Target="../media/image41.png"/><Relationship Id="rId1" Type="http://schemas.openxmlformats.org/officeDocument/2006/relationships/slideLayout" Target="../slideLayouts/slideLayout3.xml"/><Relationship Id="rId6" Type="http://schemas.openxmlformats.org/officeDocument/2006/relationships/image" Target="../media/image50.png"/><Relationship Id="rId5" Type="http://schemas.openxmlformats.org/officeDocument/2006/relationships/image" Target="../media/image49.png"/><Relationship Id="rId4" Type="http://schemas.openxmlformats.org/officeDocument/2006/relationships/image" Target="../media/image48.png"/></Relationships>
</file>

<file path=ppt/slides/_rels/slide24.xml.rels><?xml version="1.0" encoding="UTF-8" standalone="yes"?>
<Relationships xmlns="http://schemas.openxmlformats.org/package/2006/relationships"><Relationship Id="rId3" Type="http://schemas.openxmlformats.org/officeDocument/2006/relationships/image" Target="../media/image490.png"/><Relationship Id="rId2" Type="http://schemas.openxmlformats.org/officeDocument/2006/relationships/image" Target="../media/image480.png"/><Relationship Id="rId1" Type="http://schemas.openxmlformats.org/officeDocument/2006/relationships/slideLayout" Target="../slideLayouts/slideLayout3.xml"/><Relationship Id="rId6" Type="http://schemas.openxmlformats.org/officeDocument/2006/relationships/image" Target="../media/image520.png"/><Relationship Id="rId5" Type="http://schemas.openxmlformats.org/officeDocument/2006/relationships/image" Target="../media/image510.png"/><Relationship Id="rId4" Type="http://schemas.openxmlformats.org/officeDocument/2006/relationships/image" Target="../media/image52.png"/></Relationships>
</file>

<file path=ppt/slides/_rels/slide25.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53.png"/><Relationship Id="rId1" Type="http://schemas.openxmlformats.org/officeDocument/2006/relationships/slideLayout" Target="../slideLayouts/slideLayout3.xml"/><Relationship Id="rId6" Type="http://schemas.openxmlformats.org/officeDocument/2006/relationships/image" Target="../media/image57.png"/><Relationship Id="rId5" Type="http://schemas.openxmlformats.org/officeDocument/2006/relationships/image" Target="../media/image56.png"/><Relationship Id="rId4" Type="http://schemas.openxmlformats.org/officeDocument/2006/relationships/image" Target="../media/image55.png"/></Relationships>
</file>

<file path=ppt/slides/_rels/slide26.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58.png"/><Relationship Id="rId1" Type="http://schemas.openxmlformats.org/officeDocument/2006/relationships/slideLayout" Target="../slideLayouts/slideLayout3.xml"/><Relationship Id="rId5" Type="http://schemas.openxmlformats.org/officeDocument/2006/relationships/image" Target="../media/image61.png"/><Relationship Id="rId4" Type="http://schemas.openxmlformats.org/officeDocument/2006/relationships/image" Target="../media/image60.png"/></Relationships>
</file>

<file path=ppt/slides/_rels/slide27.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58.png"/><Relationship Id="rId1" Type="http://schemas.openxmlformats.org/officeDocument/2006/relationships/slideLayout" Target="../slideLayouts/slideLayout3.xml"/><Relationship Id="rId5" Type="http://schemas.openxmlformats.org/officeDocument/2006/relationships/image" Target="../media/image64.png"/><Relationship Id="rId4" Type="http://schemas.openxmlformats.org/officeDocument/2006/relationships/image" Target="../media/image63.png"/></Relationships>
</file>

<file path=ppt/slides/_rels/slide28.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image" Target="../media/image58.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image" Target="../media/image66.png"/><Relationship Id="rId1" Type="http://schemas.openxmlformats.org/officeDocument/2006/relationships/slideLayout" Target="../slideLayouts/slideLayout3.xml"/><Relationship Id="rId5" Type="http://schemas.openxmlformats.org/officeDocument/2006/relationships/image" Target="../media/image69.png"/><Relationship Id="rId4" Type="http://schemas.openxmlformats.org/officeDocument/2006/relationships/image" Target="../media/image68.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660.png"/><Relationship Id="rId2" Type="http://schemas.openxmlformats.org/officeDocument/2006/relationships/image" Target="../media/image66.png"/><Relationship Id="rId1" Type="http://schemas.openxmlformats.org/officeDocument/2006/relationships/slideLayout" Target="../slideLayouts/slideLayout3.xml"/><Relationship Id="rId4" Type="http://schemas.openxmlformats.org/officeDocument/2006/relationships/image" Target="../media/image7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68.jpg"/><Relationship Id="rId2" Type="http://schemas.openxmlformats.org/officeDocument/2006/relationships/image" Target="../media/image67.jpg"/><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image" Target="../media/image73.png"/><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image" Target="../media/image76.png"/><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4.xml"/><Relationship Id="rId5" Type="http://schemas.openxmlformats.org/officeDocument/2006/relationships/image" Target="../media/image10.png"/><Relationship Id="rId4" Type="http://schemas.openxmlformats.org/officeDocument/2006/relationships/image" Target="../media/image9.jpe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08931F1-3394-E429-3F4E-1F2A7C25101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10</a:t>
            </a:fld>
            <a:endParaRPr lang="en-US"/>
          </a:p>
        </p:txBody>
      </p:sp>
      <p:sp>
        <p:nvSpPr>
          <p:cNvPr id="3" name="Title 2">
            <a:extLst>
              <a:ext uri="{FF2B5EF4-FFF2-40B4-BE49-F238E27FC236}">
                <a16:creationId xmlns:a16="http://schemas.microsoft.com/office/drawing/2014/main" id="{DBD3C95C-A095-AE49-D0AC-D1DFDE8B113F}"/>
              </a:ext>
            </a:extLst>
          </p:cNvPr>
          <p:cNvSpPr>
            <a:spLocks noGrp="1"/>
          </p:cNvSpPr>
          <p:nvPr>
            <p:ph type="title"/>
          </p:nvPr>
        </p:nvSpPr>
        <p:spPr/>
        <p:txBody>
          <a:bodyPr/>
          <a:lstStyle/>
          <a:p>
            <a:r>
              <a:rPr lang="vi-VN" dirty="0"/>
              <a:t>II. XÁC ĐỊNH VÙNG QUAN TÂM (ROI)</a:t>
            </a:r>
            <a:endParaRPr lang="en-US" dirty="0"/>
          </a:p>
        </p:txBody>
      </p:sp>
      <p:sp>
        <p:nvSpPr>
          <p:cNvPr id="4" name="Text Placeholder 3">
            <a:extLst>
              <a:ext uri="{FF2B5EF4-FFF2-40B4-BE49-F238E27FC236}">
                <a16:creationId xmlns:a16="http://schemas.microsoft.com/office/drawing/2014/main" id="{0898B4DE-E291-1B98-1565-6730A0E5F827}"/>
              </a:ext>
            </a:extLst>
          </p:cNvPr>
          <p:cNvSpPr>
            <a:spLocks noGrp="1"/>
          </p:cNvSpPr>
          <p:nvPr>
            <p:ph type="body" idx="1"/>
          </p:nvPr>
        </p:nvSpPr>
        <p:spPr/>
        <p:txBody>
          <a:bodyPr/>
          <a:lstStyle/>
          <a:p>
            <a:r>
              <a:rPr lang="vi-VN" dirty="0"/>
              <a:t>Các bước thực hiện phương pháp</a:t>
            </a:r>
            <a:endParaRPr lang="en-US" dirty="0"/>
          </a:p>
        </p:txBody>
      </p:sp>
      <p:pic>
        <p:nvPicPr>
          <p:cNvPr id="5" name="Picture 4">
            <a:extLst>
              <a:ext uri="{FF2B5EF4-FFF2-40B4-BE49-F238E27FC236}">
                <a16:creationId xmlns:a16="http://schemas.microsoft.com/office/drawing/2014/main" id="{F6871890-6F82-100E-FCC8-726477794A9D}"/>
              </a:ext>
            </a:extLst>
          </p:cNvPr>
          <p:cNvPicPr>
            <a:picLocks noChangeAspect="1"/>
          </p:cNvPicPr>
          <p:nvPr/>
        </p:nvPicPr>
        <p:blipFill>
          <a:blip r:embed="rId2"/>
          <a:stretch>
            <a:fillRect/>
          </a:stretch>
        </p:blipFill>
        <p:spPr>
          <a:xfrm>
            <a:off x="3338390" y="1952786"/>
            <a:ext cx="5515219" cy="3846370"/>
          </a:xfrm>
          <a:prstGeom prst="rect">
            <a:avLst/>
          </a:prstGeom>
        </p:spPr>
      </p:pic>
    </p:spTree>
    <p:extLst>
      <p:ext uri="{BB962C8B-B14F-4D97-AF65-F5344CB8AC3E}">
        <p14:creationId xmlns:p14="http://schemas.microsoft.com/office/powerpoint/2010/main" val="1968990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43FB2C7-86E8-07AE-5E3B-0568AF62A81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11</a:t>
            </a:fld>
            <a:endParaRPr lang="en-US"/>
          </a:p>
        </p:txBody>
      </p:sp>
      <p:sp>
        <p:nvSpPr>
          <p:cNvPr id="3" name="Title 2">
            <a:extLst>
              <a:ext uri="{FF2B5EF4-FFF2-40B4-BE49-F238E27FC236}">
                <a16:creationId xmlns:a16="http://schemas.microsoft.com/office/drawing/2014/main" id="{00A1A533-F88B-41BD-E901-DDB394D7BB95}"/>
              </a:ext>
            </a:extLst>
          </p:cNvPr>
          <p:cNvSpPr>
            <a:spLocks noGrp="1"/>
          </p:cNvSpPr>
          <p:nvPr>
            <p:ph type="title"/>
          </p:nvPr>
        </p:nvSpPr>
        <p:spPr>
          <a:xfrm>
            <a:off x="338736" y="112543"/>
            <a:ext cx="11514528" cy="195697"/>
          </a:xfrm>
        </p:spPr>
        <p:txBody>
          <a:bodyPr/>
          <a:lstStyle/>
          <a:p>
            <a:endParaRPr lang="en-US" dirty="0"/>
          </a:p>
        </p:txBody>
      </p:sp>
      <p:pic>
        <p:nvPicPr>
          <p:cNvPr id="7" name="Picture 6">
            <a:extLst>
              <a:ext uri="{FF2B5EF4-FFF2-40B4-BE49-F238E27FC236}">
                <a16:creationId xmlns:a16="http://schemas.microsoft.com/office/drawing/2014/main" id="{2805321B-62F5-51E0-0AE6-0500CA1EFA9A}"/>
              </a:ext>
            </a:extLst>
          </p:cNvPr>
          <p:cNvPicPr>
            <a:picLocks noChangeAspect="1"/>
          </p:cNvPicPr>
          <p:nvPr/>
        </p:nvPicPr>
        <p:blipFill>
          <a:blip r:embed="rId2"/>
          <a:stretch>
            <a:fillRect/>
          </a:stretch>
        </p:blipFill>
        <p:spPr>
          <a:xfrm>
            <a:off x="556445" y="253238"/>
            <a:ext cx="2896004" cy="1793566"/>
          </a:xfrm>
          <a:prstGeom prst="rect">
            <a:avLst/>
          </a:prstGeom>
        </p:spPr>
      </p:pic>
      <p:pic>
        <p:nvPicPr>
          <p:cNvPr id="9" name="Picture 8">
            <a:extLst>
              <a:ext uri="{FF2B5EF4-FFF2-40B4-BE49-F238E27FC236}">
                <a16:creationId xmlns:a16="http://schemas.microsoft.com/office/drawing/2014/main" id="{A0222569-0B80-99D0-3D17-8595D75B281C}"/>
              </a:ext>
            </a:extLst>
          </p:cNvPr>
          <p:cNvPicPr>
            <a:picLocks noChangeAspect="1"/>
          </p:cNvPicPr>
          <p:nvPr/>
        </p:nvPicPr>
        <p:blipFill>
          <a:blip r:embed="rId3"/>
          <a:stretch>
            <a:fillRect/>
          </a:stretch>
        </p:blipFill>
        <p:spPr>
          <a:xfrm>
            <a:off x="4652761" y="253238"/>
            <a:ext cx="2886478" cy="1793566"/>
          </a:xfrm>
          <a:prstGeom prst="rect">
            <a:avLst/>
          </a:prstGeom>
        </p:spPr>
      </p:pic>
      <p:pic>
        <p:nvPicPr>
          <p:cNvPr id="11" name="Picture 10">
            <a:extLst>
              <a:ext uri="{FF2B5EF4-FFF2-40B4-BE49-F238E27FC236}">
                <a16:creationId xmlns:a16="http://schemas.microsoft.com/office/drawing/2014/main" id="{3F7042E4-92A8-F4C9-05E7-AF76241C2EEA}"/>
              </a:ext>
            </a:extLst>
          </p:cNvPr>
          <p:cNvPicPr>
            <a:picLocks noChangeAspect="1"/>
          </p:cNvPicPr>
          <p:nvPr/>
        </p:nvPicPr>
        <p:blipFill>
          <a:blip r:embed="rId4"/>
          <a:stretch>
            <a:fillRect/>
          </a:stretch>
        </p:blipFill>
        <p:spPr>
          <a:xfrm>
            <a:off x="8739551" y="434046"/>
            <a:ext cx="1657581" cy="1133633"/>
          </a:xfrm>
          <a:prstGeom prst="rect">
            <a:avLst/>
          </a:prstGeom>
        </p:spPr>
      </p:pic>
      <p:cxnSp>
        <p:nvCxnSpPr>
          <p:cNvPr id="27" name="Straight Arrow Connector 26">
            <a:extLst>
              <a:ext uri="{FF2B5EF4-FFF2-40B4-BE49-F238E27FC236}">
                <a16:creationId xmlns:a16="http://schemas.microsoft.com/office/drawing/2014/main" id="{16ECF0F5-F81D-35A1-FF28-558E39E2E104}"/>
              </a:ext>
            </a:extLst>
          </p:cNvPr>
          <p:cNvCxnSpPr>
            <a:stCxn id="7" idx="3"/>
            <a:endCxn id="9" idx="1"/>
          </p:cNvCxnSpPr>
          <p:nvPr/>
        </p:nvCxnSpPr>
        <p:spPr>
          <a:xfrm>
            <a:off x="3452449" y="1150021"/>
            <a:ext cx="1200312"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8" name="Straight Arrow Connector 27">
            <a:extLst>
              <a:ext uri="{FF2B5EF4-FFF2-40B4-BE49-F238E27FC236}">
                <a16:creationId xmlns:a16="http://schemas.microsoft.com/office/drawing/2014/main" id="{ABF35AB1-9B9A-7933-DEBB-53F41EBBB436}"/>
              </a:ext>
            </a:extLst>
          </p:cNvPr>
          <p:cNvCxnSpPr>
            <a:cxnSpLocks/>
          </p:cNvCxnSpPr>
          <p:nvPr/>
        </p:nvCxnSpPr>
        <p:spPr>
          <a:xfrm>
            <a:off x="7539239" y="1119588"/>
            <a:ext cx="11907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132869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500"/>
                                        <p:tgtEl>
                                          <p:spTgt spid="28"/>
                                        </p:tgtEl>
                                      </p:cBhvr>
                                    </p:animEffect>
                                  </p:childTnLst>
                                </p:cTn>
                              </p:par>
                              <p:par>
                                <p:cTn id="8" presetID="10" presetClass="entr" presetSubtype="0" fill="hold"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85C8861-8342-72EB-8D1B-C0A9F78A881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12</a:t>
            </a:fld>
            <a:endParaRPr lang="en-US"/>
          </a:p>
        </p:txBody>
      </p:sp>
      <p:sp>
        <p:nvSpPr>
          <p:cNvPr id="3" name="Title 2">
            <a:extLst>
              <a:ext uri="{FF2B5EF4-FFF2-40B4-BE49-F238E27FC236}">
                <a16:creationId xmlns:a16="http://schemas.microsoft.com/office/drawing/2014/main" id="{78776FC0-FD85-22FA-7FA4-D8C224E4F82C}"/>
              </a:ext>
            </a:extLst>
          </p:cNvPr>
          <p:cNvSpPr>
            <a:spLocks noGrp="1"/>
          </p:cNvSpPr>
          <p:nvPr>
            <p:ph type="title"/>
          </p:nvPr>
        </p:nvSpPr>
        <p:spPr/>
        <p:txBody>
          <a:bodyPr/>
          <a:lstStyle/>
          <a:p>
            <a:endParaRPr lang="en-US"/>
          </a:p>
        </p:txBody>
      </p:sp>
      <p:pic>
        <p:nvPicPr>
          <p:cNvPr id="6" name="Picture 5">
            <a:extLst>
              <a:ext uri="{FF2B5EF4-FFF2-40B4-BE49-F238E27FC236}">
                <a16:creationId xmlns:a16="http://schemas.microsoft.com/office/drawing/2014/main" id="{0D5DC572-4B48-93C3-83F8-FD927234234B}"/>
              </a:ext>
            </a:extLst>
          </p:cNvPr>
          <p:cNvPicPr>
            <a:picLocks noChangeAspect="1"/>
          </p:cNvPicPr>
          <p:nvPr/>
        </p:nvPicPr>
        <p:blipFill>
          <a:blip r:embed="rId2"/>
          <a:stretch>
            <a:fillRect/>
          </a:stretch>
        </p:blipFill>
        <p:spPr>
          <a:xfrm>
            <a:off x="1620993" y="659480"/>
            <a:ext cx="8907118" cy="5722555"/>
          </a:xfrm>
          <a:prstGeom prst="rect">
            <a:avLst/>
          </a:prstGeom>
        </p:spPr>
      </p:pic>
    </p:spTree>
    <p:extLst>
      <p:ext uri="{BB962C8B-B14F-4D97-AF65-F5344CB8AC3E}">
        <p14:creationId xmlns:p14="http://schemas.microsoft.com/office/powerpoint/2010/main" val="8425272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43FB2C7-86E8-07AE-5E3B-0568AF62A81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13</a:t>
            </a:fld>
            <a:endParaRPr lang="en-US"/>
          </a:p>
        </p:txBody>
      </p:sp>
      <p:sp>
        <p:nvSpPr>
          <p:cNvPr id="3" name="Title 2">
            <a:extLst>
              <a:ext uri="{FF2B5EF4-FFF2-40B4-BE49-F238E27FC236}">
                <a16:creationId xmlns:a16="http://schemas.microsoft.com/office/drawing/2014/main" id="{00A1A533-F88B-41BD-E901-DDB394D7BB95}"/>
              </a:ext>
            </a:extLst>
          </p:cNvPr>
          <p:cNvSpPr>
            <a:spLocks noGrp="1"/>
          </p:cNvSpPr>
          <p:nvPr>
            <p:ph type="title"/>
          </p:nvPr>
        </p:nvSpPr>
        <p:spPr>
          <a:xfrm>
            <a:off x="338736" y="112543"/>
            <a:ext cx="11514528" cy="195697"/>
          </a:xfrm>
        </p:spPr>
        <p:txBody>
          <a:bodyPr/>
          <a:lstStyle/>
          <a:p>
            <a:endParaRPr lang="en-US" dirty="0"/>
          </a:p>
        </p:txBody>
      </p:sp>
      <p:pic>
        <p:nvPicPr>
          <p:cNvPr id="7" name="Picture 6">
            <a:extLst>
              <a:ext uri="{FF2B5EF4-FFF2-40B4-BE49-F238E27FC236}">
                <a16:creationId xmlns:a16="http://schemas.microsoft.com/office/drawing/2014/main" id="{2805321B-62F5-51E0-0AE6-0500CA1EFA9A}"/>
              </a:ext>
            </a:extLst>
          </p:cNvPr>
          <p:cNvPicPr>
            <a:picLocks noChangeAspect="1"/>
          </p:cNvPicPr>
          <p:nvPr/>
        </p:nvPicPr>
        <p:blipFill>
          <a:blip r:embed="rId2"/>
          <a:stretch>
            <a:fillRect/>
          </a:stretch>
        </p:blipFill>
        <p:spPr>
          <a:xfrm>
            <a:off x="556445" y="253238"/>
            <a:ext cx="2896004" cy="1793566"/>
          </a:xfrm>
          <a:prstGeom prst="rect">
            <a:avLst/>
          </a:prstGeom>
        </p:spPr>
      </p:pic>
      <p:pic>
        <p:nvPicPr>
          <p:cNvPr id="9" name="Picture 8">
            <a:extLst>
              <a:ext uri="{FF2B5EF4-FFF2-40B4-BE49-F238E27FC236}">
                <a16:creationId xmlns:a16="http://schemas.microsoft.com/office/drawing/2014/main" id="{A0222569-0B80-99D0-3D17-8595D75B281C}"/>
              </a:ext>
            </a:extLst>
          </p:cNvPr>
          <p:cNvPicPr>
            <a:picLocks noChangeAspect="1"/>
          </p:cNvPicPr>
          <p:nvPr/>
        </p:nvPicPr>
        <p:blipFill>
          <a:blip r:embed="rId3"/>
          <a:stretch>
            <a:fillRect/>
          </a:stretch>
        </p:blipFill>
        <p:spPr>
          <a:xfrm>
            <a:off x="4652761" y="253238"/>
            <a:ext cx="2886478" cy="1793566"/>
          </a:xfrm>
          <a:prstGeom prst="rect">
            <a:avLst/>
          </a:prstGeom>
        </p:spPr>
      </p:pic>
      <p:pic>
        <p:nvPicPr>
          <p:cNvPr id="11" name="Picture 10">
            <a:extLst>
              <a:ext uri="{FF2B5EF4-FFF2-40B4-BE49-F238E27FC236}">
                <a16:creationId xmlns:a16="http://schemas.microsoft.com/office/drawing/2014/main" id="{3F7042E4-92A8-F4C9-05E7-AF76241C2EEA}"/>
              </a:ext>
            </a:extLst>
          </p:cNvPr>
          <p:cNvPicPr>
            <a:picLocks noChangeAspect="1"/>
          </p:cNvPicPr>
          <p:nvPr/>
        </p:nvPicPr>
        <p:blipFill>
          <a:blip r:embed="rId4"/>
          <a:stretch>
            <a:fillRect/>
          </a:stretch>
        </p:blipFill>
        <p:spPr>
          <a:xfrm>
            <a:off x="8739551" y="434046"/>
            <a:ext cx="1657581" cy="1133633"/>
          </a:xfrm>
          <a:prstGeom prst="rect">
            <a:avLst/>
          </a:prstGeom>
        </p:spPr>
      </p:pic>
      <p:pic>
        <p:nvPicPr>
          <p:cNvPr id="15" name="Picture 14">
            <a:extLst>
              <a:ext uri="{FF2B5EF4-FFF2-40B4-BE49-F238E27FC236}">
                <a16:creationId xmlns:a16="http://schemas.microsoft.com/office/drawing/2014/main" id="{79B731D8-7585-48FE-A856-300AB6C309D1}"/>
              </a:ext>
            </a:extLst>
          </p:cNvPr>
          <p:cNvPicPr>
            <a:picLocks noChangeAspect="1"/>
          </p:cNvPicPr>
          <p:nvPr/>
        </p:nvPicPr>
        <p:blipFill>
          <a:blip r:embed="rId5"/>
          <a:stretch>
            <a:fillRect/>
          </a:stretch>
        </p:blipFill>
        <p:spPr>
          <a:xfrm>
            <a:off x="8617057" y="2614027"/>
            <a:ext cx="1968286" cy="1416250"/>
          </a:xfrm>
          <a:prstGeom prst="rect">
            <a:avLst/>
          </a:prstGeom>
        </p:spPr>
      </p:pic>
      <p:cxnSp>
        <p:nvCxnSpPr>
          <p:cNvPr id="27" name="Straight Arrow Connector 26">
            <a:extLst>
              <a:ext uri="{FF2B5EF4-FFF2-40B4-BE49-F238E27FC236}">
                <a16:creationId xmlns:a16="http://schemas.microsoft.com/office/drawing/2014/main" id="{16ECF0F5-F81D-35A1-FF28-558E39E2E104}"/>
              </a:ext>
            </a:extLst>
          </p:cNvPr>
          <p:cNvCxnSpPr>
            <a:stCxn id="7" idx="3"/>
            <a:endCxn id="9" idx="1"/>
          </p:cNvCxnSpPr>
          <p:nvPr/>
        </p:nvCxnSpPr>
        <p:spPr>
          <a:xfrm>
            <a:off x="3452449" y="1150021"/>
            <a:ext cx="1200312"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8" name="Straight Arrow Connector 27">
            <a:extLst>
              <a:ext uri="{FF2B5EF4-FFF2-40B4-BE49-F238E27FC236}">
                <a16:creationId xmlns:a16="http://schemas.microsoft.com/office/drawing/2014/main" id="{ABF35AB1-9B9A-7933-DEBB-53F41EBBB436}"/>
              </a:ext>
            </a:extLst>
          </p:cNvPr>
          <p:cNvCxnSpPr>
            <a:cxnSpLocks/>
          </p:cNvCxnSpPr>
          <p:nvPr/>
        </p:nvCxnSpPr>
        <p:spPr>
          <a:xfrm>
            <a:off x="7539239" y="1119588"/>
            <a:ext cx="11907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0" name="Straight Arrow Connector 29">
            <a:extLst>
              <a:ext uri="{FF2B5EF4-FFF2-40B4-BE49-F238E27FC236}">
                <a16:creationId xmlns:a16="http://schemas.microsoft.com/office/drawing/2014/main" id="{866E690B-1E98-CC91-65CA-467CC7764208}"/>
              </a:ext>
            </a:extLst>
          </p:cNvPr>
          <p:cNvCxnSpPr>
            <a:cxnSpLocks/>
          </p:cNvCxnSpPr>
          <p:nvPr/>
        </p:nvCxnSpPr>
        <p:spPr>
          <a:xfrm>
            <a:off x="9607088" y="1567679"/>
            <a:ext cx="0" cy="104634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8709774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BBBF1A0-B9CF-6EE1-E69D-7667C27E98D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14</a:t>
            </a:fld>
            <a:endParaRPr lang="en-US"/>
          </a:p>
        </p:txBody>
      </p:sp>
      <mc:AlternateContent xmlns:mc="http://schemas.openxmlformats.org/markup-compatibility/2006" xmlns:a14="http://schemas.microsoft.com/office/drawing/2010/main">
        <mc:Choice Requires="a14">
          <p:sp>
            <p:nvSpPr>
              <p:cNvPr id="3" name="Title 2">
                <a:extLst>
                  <a:ext uri="{FF2B5EF4-FFF2-40B4-BE49-F238E27FC236}">
                    <a16:creationId xmlns:a16="http://schemas.microsoft.com/office/drawing/2014/main" id="{1EFC50FC-411E-7F66-7754-43F5F60CAAB9}"/>
                  </a:ext>
                </a:extLst>
              </p:cNvPr>
              <p:cNvSpPr>
                <a:spLocks noGrp="1"/>
              </p:cNvSpPr>
              <p:nvPr>
                <p:ph type="title"/>
              </p:nvPr>
            </p:nvSpPr>
            <p:spPr>
              <a:xfrm>
                <a:off x="1642820" y="5123252"/>
                <a:ext cx="9606010" cy="1369623"/>
              </a:xfrm>
            </p:spPr>
            <p:txBody>
              <a:bodyPr/>
              <a:lstStyle/>
              <a:p>
                <a:pPr algn="ctr"/>
                <a14:m>
                  <m:oMathPara xmlns:m="http://schemas.openxmlformats.org/officeDocument/2006/math">
                    <m:oMathParaPr>
                      <m:jc m:val="centerGroup"/>
                    </m:oMathParaPr>
                    <m:oMath xmlns:m="http://schemas.openxmlformats.org/officeDocument/2006/math">
                      <m:sSub>
                        <m:sSubPr>
                          <m:ctrlPr>
                            <a:rPr lang="en-US" sz="1800" i="1" kern="100"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𝐼</m:t>
                          </m:r>
                        </m:e>
                        <m:sub>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𝐶𝐷</m:t>
                          </m:r>
                        </m:sub>
                      </m:sSub>
                      <m:d>
                        <m:dPr>
                          <m:ctrlP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ctrlPr>
                        </m:dPr>
                        <m:e>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𝑖</m:t>
                          </m:r>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m:t>
                          </m:r>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𝑗</m:t>
                          </m:r>
                        </m:e>
                      </m:d>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m:t>
                      </m:r>
                      <m:d>
                        <m:dPr>
                          <m:begChr m:val="{"/>
                          <m:endChr m:val=""/>
                          <m:ctrlP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ctrlPr>
                        </m:dPr>
                        <m:e>
                          <m:eqArr>
                            <m:eqArrPr>
                              <m:ctrlP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ctrlPr>
                            </m:eqArrPr>
                            <m:e>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0,</m:t>
                              </m:r>
                              <m:sSub>
                                <m:sSubPr>
                                  <m:ctrlP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𝐼</m:t>
                                  </m:r>
                                </m:e>
                                <m:sub>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𝐸</m:t>
                                  </m:r>
                                </m:sub>
                              </m:sSub>
                              <m:d>
                                <m:dPr>
                                  <m:ctrlP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ctrlPr>
                                </m:dPr>
                                <m:e>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𝑖</m:t>
                                  </m:r>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m:t>
                                  </m:r>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𝑗</m:t>
                                  </m:r>
                                </m:e>
                              </m:d>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=0 </m:t>
                              </m:r>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𝑜𝑟</m:t>
                              </m:r>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 </m:t>
                              </m:r>
                              <m:sSub>
                                <m:sSubPr>
                                  <m:ctrlP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𝐼</m:t>
                                  </m:r>
                                </m:e>
                                <m:sub>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𝐸</m:t>
                                  </m:r>
                                </m:sub>
                              </m:sSub>
                              <m:d>
                                <m:dPr>
                                  <m:ctrlP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ctrlPr>
                                </m:dPr>
                                <m:e>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𝑖</m:t>
                                  </m:r>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+1,</m:t>
                                  </m:r>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𝑗</m:t>
                                  </m:r>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−1</m:t>
                                  </m:r>
                                </m:e>
                              </m:d>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𝐼</m:t>
                                  </m:r>
                                </m:e>
                                <m:sub>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𝐸</m:t>
                                  </m:r>
                                </m:sub>
                              </m:sSub>
                              <m:d>
                                <m:dPr>
                                  <m:ctrlP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ctrlPr>
                                </m:dPr>
                                <m:e>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𝑖</m:t>
                                  </m:r>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+1,</m:t>
                                  </m:r>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𝑗</m:t>
                                  </m:r>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+1</m:t>
                                  </m:r>
                                </m:e>
                              </m:d>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 </m:t>
                              </m:r>
                              <m:r>
                                <a:rPr lang="vi-VN" sz="1800" b="1" i="1" kern="100"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                  </m:t>
                              </m:r>
                            </m:e>
                            <m:e>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1,</m:t>
                              </m:r>
                              <m:d>
                                <m:dPr>
                                  <m:ctrlP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ctrlPr>
                                </m:dPr>
                                <m:e>
                                  <m:sSub>
                                    <m:sSubPr>
                                      <m:ctrlP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𝐼</m:t>
                                      </m:r>
                                    </m:e>
                                    <m:sub>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𝐸</m:t>
                                      </m:r>
                                    </m:sub>
                                  </m:sSub>
                                  <m:d>
                                    <m:dPr>
                                      <m:ctrlP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ctrlPr>
                                    </m:dPr>
                                    <m:e>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𝑖</m:t>
                                      </m:r>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+1,</m:t>
                                      </m:r>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𝑗</m:t>
                                      </m:r>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−1</m:t>
                                      </m:r>
                                    </m:e>
                                  </m:d>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=1&amp; </m:t>
                                  </m:r>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𝑎𝑛𝑑</m:t>
                                  </m:r>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 </m:t>
                                  </m:r>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𝑖</m:t>
                                  </m:r>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𝑦</m:t>
                                      </m:r>
                                    </m:e>
                                    <m:sub>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𝑚𝑖𝑑</m:t>
                                      </m:r>
                                    </m:sub>
                                  </m:sSub>
                                </m:e>
                              </m:d>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 </m:t>
                              </m:r>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𝑜𝑟</m:t>
                              </m:r>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 (</m:t>
                              </m:r>
                              <m:sSub>
                                <m:sSubPr>
                                  <m:ctrlP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𝐼</m:t>
                                  </m:r>
                                </m:e>
                                <m:sub>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𝐸</m:t>
                                  </m:r>
                                </m:sub>
                              </m:sSub>
                              <m:d>
                                <m:dPr>
                                  <m:ctrlP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ctrlPr>
                                </m:dPr>
                                <m:e>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𝑖</m:t>
                                  </m:r>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+1,</m:t>
                                  </m:r>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𝑗</m:t>
                                  </m:r>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+1</m:t>
                                  </m:r>
                                </m:e>
                              </m:d>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=1&amp; </m:t>
                              </m:r>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𝑎𝑛𝑑</m:t>
                              </m:r>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 </m:t>
                              </m:r>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𝑖</m:t>
                              </m:r>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&gt;</m:t>
                              </m:r>
                              <m:sSub>
                                <m:sSubPr>
                                  <m:ctrlP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𝑦</m:t>
                                  </m:r>
                                </m:e>
                                <m:sub>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𝑚𝑖𝑑</m:t>
                                  </m:r>
                                </m:sub>
                              </m:sSub>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)&amp;</m:t>
                              </m:r>
                            </m:e>
                            <m:e>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−1,</m:t>
                              </m:r>
                              <m:d>
                                <m:dPr>
                                  <m:ctrlP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ctrlPr>
                                </m:dPr>
                                <m:e>
                                  <m:sSub>
                                    <m:sSubPr>
                                      <m:ctrlP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𝐼</m:t>
                                      </m:r>
                                    </m:e>
                                    <m:sub>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𝐸</m:t>
                                      </m:r>
                                    </m:sub>
                                  </m:sSub>
                                  <m:d>
                                    <m:dPr>
                                      <m:ctrlP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ctrlPr>
                                    </m:dPr>
                                    <m:e>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𝑖</m:t>
                                      </m:r>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+1,</m:t>
                                      </m:r>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𝑗</m:t>
                                      </m:r>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+1</m:t>
                                      </m:r>
                                    </m:e>
                                  </m:d>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=1&amp; </m:t>
                                  </m:r>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𝑎𝑛𝑑</m:t>
                                  </m:r>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 </m:t>
                                  </m:r>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𝑖</m:t>
                                  </m:r>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𝑦</m:t>
                                      </m:r>
                                    </m:e>
                                    <m:sub>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𝑚𝑖𝑑</m:t>
                                      </m:r>
                                    </m:sub>
                                  </m:sSub>
                                </m:e>
                              </m:d>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 </m:t>
                              </m:r>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𝑜𝑟</m:t>
                              </m:r>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 (</m:t>
                              </m:r>
                              <m:sSub>
                                <m:sSubPr>
                                  <m:ctrlP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𝐼</m:t>
                                  </m:r>
                                </m:e>
                                <m:sub>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𝐸</m:t>
                                  </m:r>
                                </m:sub>
                              </m:sSub>
                              <m:d>
                                <m:dPr>
                                  <m:ctrlP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ctrlPr>
                                </m:dPr>
                                <m:e>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𝑖</m:t>
                                  </m:r>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+1,</m:t>
                                  </m:r>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𝑗</m:t>
                                  </m:r>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−1</m:t>
                                  </m:r>
                                </m:e>
                              </m:d>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=1&amp; </m:t>
                              </m:r>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𝑎𝑛𝑑</m:t>
                              </m:r>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 </m:t>
                              </m:r>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𝑖</m:t>
                              </m:r>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&gt;</m:t>
                              </m:r>
                              <m:sSub>
                                <m:sSubPr>
                                  <m:ctrlP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𝑦</m:t>
                                  </m:r>
                                </m:e>
                                <m:sub>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𝑚𝑖𝑑</m:t>
                                  </m:r>
                                </m:sub>
                              </m:sSub>
                              <m:r>
                                <a:rPr lang="en-US" sz="1800" i="1" kern="10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m:t>
                              </m:r>
                            </m:e>
                          </m:eqArr>
                        </m:e>
                      </m:d>
                    </m:oMath>
                  </m:oMathPara>
                </a14:m>
                <a:br>
                  <a:rPr lang="en-US" sz="18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br>
                <a:endParaRPr lang="en-US" dirty="0">
                  <a:solidFill>
                    <a:schemeClr val="tx1"/>
                  </a:solidFill>
                </a:endParaRPr>
              </a:p>
            </p:txBody>
          </p:sp>
        </mc:Choice>
        <mc:Fallback xmlns="">
          <p:sp>
            <p:nvSpPr>
              <p:cNvPr id="3" name="Title 2">
                <a:extLst>
                  <a:ext uri="{FF2B5EF4-FFF2-40B4-BE49-F238E27FC236}">
                    <a16:creationId xmlns:a16="http://schemas.microsoft.com/office/drawing/2014/main" id="{1EFC50FC-411E-7F66-7754-43F5F60CAAB9}"/>
                  </a:ext>
                </a:extLst>
              </p:cNvPr>
              <p:cNvSpPr>
                <a:spLocks noGrp="1" noRot="1" noChangeAspect="1" noMove="1" noResize="1" noEditPoints="1" noAdjustHandles="1" noChangeArrowheads="1" noChangeShapeType="1" noTextEdit="1"/>
              </p:cNvSpPr>
              <p:nvPr>
                <p:ph type="title"/>
              </p:nvPr>
            </p:nvSpPr>
            <p:spPr>
              <a:xfrm>
                <a:off x="1642820" y="5123252"/>
                <a:ext cx="9606010" cy="1369623"/>
              </a:xfrm>
              <a:blipFill>
                <a:blip r:embed="rId2"/>
                <a:stretch>
                  <a:fillRect t="-444"/>
                </a:stretch>
              </a:blipFill>
            </p:spPr>
            <p:txBody>
              <a:bodyPr/>
              <a:lstStyle/>
              <a:p>
                <a:r>
                  <a:rPr lang="en-US">
                    <a:noFill/>
                  </a:rPr>
                  <a:t> </a:t>
                </a:r>
              </a:p>
            </p:txBody>
          </p:sp>
        </mc:Fallback>
      </mc:AlternateContent>
      <p:pic>
        <p:nvPicPr>
          <p:cNvPr id="5" name="Picture 4">
            <a:extLst>
              <a:ext uri="{FF2B5EF4-FFF2-40B4-BE49-F238E27FC236}">
                <a16:creationId xmlns:a16="http://schemas.microsoft.com/office/drawing/2014/main" id="{C1B84DC7-ACFB-D252-B317-9335BCE54CCC}"/>
              </a:ext>
            </a:extLst>
          </p:cNvPr>
          <p:cNvPicPr>
            <a:picLocks noChangeAspect="1"/>
          </p:cNvPicPr>
          <p:nvPr/>
        </p:nvPicPr>
        <p:blipFill>
          <a:blip r:embed="rId3"/>
          <a:stretch>
            <a:fillRect/>
          </a:stretch>
        </p:blipFill>
        <p:spPr>
          <a:xfrm>
            <a:off x="1899652" y="615242"/>
            <a:ext cx="8392696" cy="4010585"/>
          </a:xfrm>
          <a:prstGeom prst="rect">
            <a:avLst/>
          </a:prstGeom>
        </p:spPr>
      </p:pic>
    </p:spTree>
    <p:extLst>
      <p:ext uri="{BB962C8B-B14F-4D97-AF65-F5344CB8AC3E}">
        <p14:creationId xmlns:p14="http://schemas.microsoft.com/office/powerpoint/2010/main" val="2793555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43FB2C7-86E8-07AE-5E3B-0568AF62A81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15</a:t>
            </a:fld>
            <a:endParaRPr lang="en-US"/>
          </a:p>
        </p:txBody>
      </p:sp>
      <p:sp>
        <p:nvSpPr>
          <p:cNvPr id="3" name="Title 2">
            <a:extLst>
              <a:ext uri="{FF2B5EF4-FFF2-40B4-BE49-F238E27FC236}">
                <a16:creationId xmlns:a16="http://schemas.microsoft.com/office/drawing/2014/main" id="{00A1A533-F88B-41BD-E901-DDB394D7BB95}"/>
              </a:ext>
            </a:extLst>
          </p:cNvPr>
          <p:cNvSpPr>
            <a:spLocks noGrp="1"/>
          </p:cNvSpPr>
          <p:nvPr>
            <p:ph type="title"/>
          </p:nvPr>
        </p:nvSpPr>
        <p:spPr>
          <a:xfrm>
            <a:off x="338736" y="112543"/>
            <a:ext cx="11514528" cy="195697"/>
          </a:xfrm>
        </p:spPr>
        <p:txBody>
          <a:bodyPr/>
          <a:lstStyle/>
          <a:p>
            <a:endParaRPr lang="en-US" dirty="0"/>
          </a:p>
        </p:txBody>
      </p:sp>
      <p:pic>
        <p:nvPicPr>
          <p:cNvPr id="7" name="Picture 6">
            <a:extLst>
              <a:ext uri="{FF2B5EF4-FFF2-40B4-BE49-F238E27FC236}">
                <a16:creationId xmlns:a16="http://schemas.microsoft.com/office/drawing/2014/main" id="{2805321B-62F5-51E0-0AE6-0500CA1EFA9A}"/>
              </a:ext>
            </a:extLst>
          </p:cNvPr>
          <p:cNvPicPr>
            <a:picLocks noChangeAspect="1"/>
          </p:cNvPicPr>
          <p:nvPr/>
        </p:nvPicPr>
        <p:blipFill>
          <a:blip r:embed="rId2"/>
          <a:stretch>
            <a:fillRect/>
          </a:stretch>
        </p:blipFill>
        <p:spPr>
          <a:xfrm>
            <a:off x="556445" y="253238"/>
            <a:ext cx="2896004" cy="1793566"/>
          </a:xfrm>
          <a:prstGeom prst="rect">
            <a:avLst/>
          </a:prstGeom>
        </p:spPr>
      </p:pic>
      <p:pic>
        <p:nvPicPr>
          <p:cNvPr id="9" name="Picture 8">
            <a:extLst>
              <a:ext uri="{FF2B5EF4-FFF2-40B4-BE49-F238E27FC236}">
                <a16:creationId xmlns:a16="http://schemas.microsoft.com/office/drawing/2014/main" id="{A0222569-0B80-99D0-3D17-8595D75B281C}"/>
              </a:ext>
            </a:extLst>
          </p:cNvPr>
          <p:cNvPicPr>
            <a:picLocks noChangeAspect="1"/>
          </p:cNvPicPr>
          <p:nvPr/>
        </p:nvPicPr>
        <p:blipFill>
          <a:blip r:embed="rId3"/>
          <a:stretch>
            <a:fillRect/>
          </a:stretch>
        </p:blipFill>
        <p:spPr>
          <a:xfrm>
            <a:off x="4652761" y="253238"/>
            <a:ext cx="2886478" cy="1793566"/>
          </a:xfrm>
          <a:prstGeom prst="rect">
            <a:avLst/>
          </a:prstGeom>
        </p:spPr>
      </p:pic>
      <p:pic>
        <p:nvPicPr>
          <p:cNvPr id="11" name="Picture 10">
            <a:extLst>
              <a:ext uri="{FF2B5EF4-FFF2-40B4-BE49-F238E27FC236}">
                <a16:creationId xmlns:a16="http://schemas.microsoft.com/office/drawing/2014/main" id="{3F7042E4-92A8-F4C9-05E7-AF76241C2EEA}"/>
              </a:ext>
            </a:extLst>
          </p:cNvPr>
          <p:cNvPicPr>
            <a:picLocks noChangeAspect="1"/>
          </p:cNvPicPr>
          <p:nvPr/>
        </p:nvPicPr>
        <p:blipFill>
          <a:blip r:embed="rId4"/>
          <a:stretch>
            <a:fillRect/>
          </a:stretch>
        </p:blipFill>
        <p:spPr>
          <a:xfrm>
            <a:off x="8739551" y="434046"/>
            <a:ext cx="1657581" cy="1133633"/>
          </a:xfrm>
          <a:prstGeom prst="rect">
            <a:avLst/>
          </a:prstGeom>
        </p:spPr>
      </p:pic>
      <p:pic>
        <p:nvPicPr>
          <p:cNvPr id="15" name="Picture 14">
            <a:extLst>
              <a:ext uri="{FF2B5EF4-FFF2-40B4-BE49-F238E27FC236}">
                <a16:creationId xmlns:a16="http://schemas.microsoft.com/office/drawing/2014/main" id="{79B731D8-7585-48FE-A856-300AB6C309D1}"/>
              </a:ext>
            </a:extLst>
          </p:cNvPr>
          <p:cNvPicPr>
            <a:picLocks noChangeAspect="1"/>
          </p:cNvPicPr>
          <p:nvPr/>
        </p:nvPicPr>
        <p:blipFill>
          <a:blip r:embed="rId5"/>
          <a:stretch>
            <a:fillRect/>
          </a:stretch>
        </p:blipFill>
        <p:spPr>
          <a:xfrm>
            <a:off x="8617057" y="2614027"/>
            <a:ext cx="1968286" cy="1416250"/>
          </a:xfrm>
          <a:prstGeom prst="rect">
            <a:avLst/>
          </a:prstGeom>
        </p:spPr>
      </p:pic>
      <p:pic>
        <p:nvPicPr>
          <p:cNvPr id="17" name="Picture 16">
            <a:extLst>
              <a:ext uri="{FF2B5EF4-FFF2-40B4-BE49-F238E27FC236}">
                <a16:creationId xmlns:a16="http://schemas.microsoft.com/office/drawing/2014/main" id="{ED80DCAB-D1E7-6E87-A442-3DA9891A37B7}"/>
              </a:ext>
            </a:extLst>
          </p:cNvPr>
          <p:cNvPicPr>
            <a:picLocks noChangeAspect="1"/>
          </p:cNvPicPr>
          <p:nvPr/>
        </p:nvPicPr>
        <p:blipFill>
          <a:blip r:embed="rId6"/>
          <a:stretch>
            <a:fillRect/>
          </a:stretch>
        </p:blipFill>
        <p:spPr>
          <a:xfrm>
            <a:off x="5286489" y="2614026"/>
            <a:ext cx="1968286" cy="1416251"/>
          </a:xfrm>
          <a:prstGeom prst="rect">
            <a:avLst/>
          </a:prstGeom>
        </p:spPr>
      </p:pic>
      <p:cxnSp>
        <p:nvCxnSpPr>
          <p:cNvPr id="27" name="Straight Arrow Connector 26">
            <a:extLst>
              <a:ext uri="{FF2B5EF4-FFF2-40B4-BE49-F238E27FC236}">
                <a16:creationId xmlns:a16="http://schemas.microsoft.com/office/drawing/2014/main" id="{16ECF0F5-F81D-35A1-FF28-558E39E2E104}"/>
              </a:ext>
            </a:extLst>
          </p:cNvPr>
          <p:cNvCxnSpPr>
            <a:stCxn id="7" idx="3"/>
            <a:endCxn id="9" idx="1"/>
          </p:cNvCxnSpPr>
          <p:nvPr/>
        </p:nvCxnSpPr>
        <p:spPr>
          <a:xfrm>
            <a:off x="3452449" y="1150021"/>
            <a:ext cx="1200312"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8" name="Straight Arrow Connector 27">
            <a:extLst>
              <a:ext uri="{FF2B5EF4-FFF2-40B4-BE49-F238E27FC236}">
                <a16:creationId xmlns:a16="http://schemas.microsoft.com/office/drawing/2014/main" id="{ABF35AB1-9B9A-7933-DEBB-53F41EBBB436}"/>
              </a:ext>
            </a:extLst>
          </p:cNvPr>
          <p:cNvCxnSpPr>
            <a:cxnSpLocks/>
          </p:cNvCxnSpPr>
          <p:nvPr/>
        </p:nvCxnSpPr>
        <p:spPr>
          <a:xfrm>
            <a:off x="7539239" y="1119588"/>
            <a:ext cx="11907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0" name="Straight Arrow Connector 29">
            <a:extLst>
              <a:ext uri="{FF2B5EF4-FFF2-40B4-BE49-F238E27FC236}">
                <a16:creationId xmlns:a16="http://schemas.microsoft.com/office/drawing/2014/main" id="{866E690B-1E98-CC91-65CA-467CC7764208}"/>
              </a:ext>
            </a:extLst>
          </p:cNvPr>
          <p:cNvCxnSpPr>
            <a:cxnSpLocks/>
          </p:cNvCxnSpPr>
          <p:nvPr/>
        </p:nvCxnSpPr>
        <p:spPr>
          <a:xfrm>
            <a:off x="9607088" y="1567679"/>
            <a:ext cx="0" cy="104634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6" name="Straight Arrow Connector 35">
            <a:extLst>
              <a:ext uri="{FF2B5EF4-FFF2-40B4-BE49-F238E27FC236}">
                <a16:creationId xmlns:a16="http://schemas.microsoft.com/office/drawing/2014/main" id="{AE12A4DE-777B-3468-D95B-9E648E6C8978}"/>
              </a:ext>
            </a:extLst>
          </p:cNvPr>
          <p:cNvCxnSpPr>
            <a:cxnSpLocks/>
            <a:stCxn id="15" idx="1"/>
            <a:endCxn id="17" idx="3"/>
          </p:cNvCxnSpPr>
          <p:nvPr/>
        </p:nvCxnSpPr>
        <p:spPr>
          <a:xfrm flipH="1">
            <a:off x="7254775" y="3322152"/>
            <a:ext cx="1362282"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0258610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BBBF1A0-B9CF-6EE1-E69D-7667C27E98D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16</a:t>
            </a:fld>
            <a:endParaRPr lang="en-US"/>
          </a:p>
        </p:txBody>
      </p:sp>
      <p:sp>
        <p:nvSpPr>
          <p:cNvPr id="3" name="Title 2">
            <a:extLst>
              <a:ext uri="{FF2B5EF4-FFF2-40B4-BE49-F238E27FC236}">
                <a16:creationId xmlns:a16="http://schemas.microsoft.com/office/drawing/2014/main" id="{1EFC50FC-411E-7F66-7754-43F5F60CAAB9}"/>
              </a:ext>
            </a:extLst>
          </p:cNvPr>
          <p:cNvSpPr>
            <a:spLocks noGrp="1"/>
          </p:cNvSpPr>
          <p:nvPr>
            <p:ph type="title"/>
          </p:nvPr>
        </p:nvSpPr>
        <p:spPr>
          <a:xfrm>
            <a:off x="1342072" y="5010358"/>
            <a:ext cx="9606010" cy="1369623"/>
          </a:xfrm>
        </p:spPr>
        <p:txBody>
          <a:bodyPr/>
          <a:lstStyle/>
          <a:p>
            <a:pPr algn="ctr"/>
            <a:br>
              <a:rPr lang="en-US" sz="18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br>
            <a:endParaRPr lang="en-US" dirty="0">
              <a:solidFill>
                <a:schemeClr val="tx1"/>
              </a:solidFill>
            </a:endParaRPr>
          </a:p>
        </p:txBody>
      </p:sp>
      <p:pic>
        <p:nvPicPr>
          <p:cNvPr id="6" name="Picture 5">
            <a:extLst>
              <a:ext uri="{FF2B5EF4-FFF2-40B4-BE49-F238E27FC236}">
                <a16:creationId xmlns:a16="http://schemas.microsoft.com/office/drawing/2014/main" id="{ED5AF323-342C-957D-39FE-4060ADD6AB9D}"/>
              </a:ext>
            </a:extLst>
          </p:cNvPr>
          <p:cNvPicPr>
            <a:picLocks noChangeAspect="1"/>
          </p:cNvPicPr>
          <p:nvPr/>
        </p:nvPicPr>
        <p:blipFill>
          <a:blip r:embed="rId2"/>
          <a:stretch>
            <a:fillRect/>
          </a:stretch>
        </p:blipFill>
        <p:spPr>
          <a:xfrm>
            <a:off x="1751307" y="584604"/>
            <a:ext cx="8787539" cy="4060556"/>
          </a:xfrm>
          <a:prstGeom prst="rect">
            <a:avLst/>
          </a:prstGeom>
        </p:spPr>
      </p:pic>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C901A28F-9120-6841-EA66-EE3C7FD4C409}"/>
                  </a:ext>
                </a:extLst>
              </p:cNvPr>
              <p:cNvSpPr txBox="1"/>
              <p:nvPr/>
            </p:nvSpPr>
            <p:spPr>
              <a:xfrm>
                <a:off x="3095786" y="4746961"/>
                <a:ext cx="6098582" cy="829907"/>
              </a:xfrm>
              <a:prstGeom prst="rect">
                <a:avLst/>
              </a:prstGeom>
              <a:noFill/>
            </p:spPr>
            <p:txBody>
              <a:bodyPr wrap="square">
                <a:spAutoFit/>
              </a:bodyPr>
              <a:lstStyle/>
              <a:p>
                <a:pPr/>
                <a14:m>
                  <m:oMathPara xmlns:m="http://schemas.openxmlformats.org/officeDocument/2006/math">
                    <m:oMathParaPr>
                      <m:jc m:val="center"/>
                    </m:oMathParaPr>
                    <m:oMath xmlns:m="http://schemas.openxmlformats.org/officeDocument/2006/math">
                      <m:r>
                        <a:rPr lang="en-US" sz="1800" b="0" i="1" smtClean="0">
                          <a:latin typeface="Cambria Math" panose="02040503050406030204" pitchFamily="18" charset="0"/>
                        </a:rPr>
                        <m:t>𝐶𝑜𝑛𝑀𝑎𝑔</m:t>
                      </m:r>
                      <m:d>
                        <m:dPr>
                          <m:ctrlPr>
                            <a:rPr lang="en-US" sz="1800" i="1">
                              <a:solidFill>
                                <a:srgbClr val="836967"/>
                              </a:solidFill>
                              <a:latin typeface="Cambria Math" panose="02040503050406030204" pitchFamily="18" charset="0"/>
                            </a:rPr>
                          </m:ctrlPr>
                        </m:dPr>
                        <m:e>
                          <m:r>
                            <a:rPr lang="en-US" sz="1800" b="0" i="1">
                              <a:latin typeface="Cambria Math" panose="02040503050406030204" pitchFamily="18" charset="0"/>
                            </a:rPr>
                            <m:t>𝑥</m:t>
                          </m:r>
                        </m:e>
                      </m:d>
                      <m:r>
                        <a:rPr lang="en-US" sz="1800" b="0" i="0">
                          <a:latin typeface="Cambria Math" panose="02040503050406030204" pitchFamily="18" charset="0"/>
                        </a:rPr>
                        <m:t>=</m:t>
                      </m:r>
                      <m:d>
                        <m:dPr>
                          <m:begChr m:val="|"/>
                          <m:endChr m:val="|"/>
                          <m:ctrlPr>
                            <a:rPr lang="en-US" sz="1800" b="0" i="1" smtClean="0">
                              <a:latin typeface="Cambria Math" panose="02040503050406030204" pitchFamily="18" charset="0"/>
                            </a:rPr>
                          </m:ctrlPr>
                        </m:dPr>
                        <m:e>
                          <m:nary>
                            <m:naryPr>
                              <m:chr m:val="∑"/>
                              <m:limLoc m:val="undOvr"/>
                              <m:grow m:val="on"/>
                              <m:supHide m:val="on"/>
                              <m:ctrlPr>
                                <a:rPr lang="en-US" sz="1800" i="1">
                                  <a:latin typeface="Cambria Math" panose="02040503050406030204" pitchFamily="18" charset="0"/>
                                </a:rPr>
                              </m:ctrlPr>
                            </m:naryPr>
                            <m:sub>
                              <m:r>
                                <a:rPr lang="en-US" sz="1800" i="1">
                                  <a:latin typeface="Cambria Math" panose="02040503050406030204" pitchFamily="18" charset="0"/>
                                </a:rPr>
                                <m:t>𝑤</m:t>
                              </m:r>
                            </m:sub>
                            <m:sup/>
                            <m:e>
                              <m:sSub>
                                <m:sSubPr>
                                  <m:ctrlPr>
                                    <a:rPr lang="en-US" sz="1800" i="1">
                                      <a:solidFill>
                                        <a:srgbClr val="836967"/>
                                      </a:solidFill>
                                      <a:latin typeface="Cambria Math" panose="02040503050406030204" pitchFamily="18" charset="0"/>
                                    </a:rPr>
                                  </m:ctrlPr>
                                </m:sSubPr>
                                <m:e>
                                  <m:r>
                                    <a:rPr lang="en-US" sz="1800" i="1">
                                      <a:latin typeface="Cambria Math" panose="02040503050406030204" pitchFamily="18" charset="0"/>
                                    </a:rPr>
                                    <m:t>𝐼</m:t>
                                  </m:r>
                                </m:e>
                                <m:sub>
                                  <m:r>
                                    <a:rPr lang="en-US" sz="1800" i="1">
                                      <a:latin typeface="Cambria Math" panose="02040503050406030204" pitchFamily="18" charset="0"/>
                                    </a:rPr>
                                    <m:t>𝐶𝐷</m:t>
                                  </m:r>
                                </m:sub>
                              </m:sSub>
                            </m:e>
                          </m:nary>
                        </m:e>
                      </m:d>
                    </m:oMath>
                  </m:oMathPara>
                </a14:m>
                <a:endParaRPr lang="en-US" sz="1800" dirty="0"/>
              </a:p>
            </p:txBody>
          </p:sp>
        </mc:Choice>
        <mc:Fallback xmlns="">
          <p:sp>
            <p:nvSpPr>
              <p:cNvPr id="8" name="TextBox 7">
                <a:extLst>
                  <a:ext uri="{FF2B5EF4-FFF2-40B4-BE49-F238E27FC236}">
                    <a16:creationId xmlns:a16="http://schemas.microsoft.com/office/drawing/2014/main" id="{C901A28F-9120-6841-EA66-EE3C7FD4C409}"/>
                  </a:ext>
                </a:extLst>
              </p:cNvPr>
              <p:cNvSpPr txBox="1">
                <a:spLocks noRot="1" noChangeAspect="1" noMove="1" noResize="1" noEditPoints="1" noAdjustHandles="1" noChangeArrowheads="1" noChangeShapeType="1" noTextEdit="1"/>
              </p:cNvSpPr>
              <p:nvPr/>
            </p:nvSpPr>
            <p:spPr>
              <a:xfrm>
                <a:off x="3095786" y="4746961"/>
                <a:ext cx="6098582" cy="829907"/>
              </a:xfrm>
              <a:prstGeom prst="rect">
                <a:avLst/>
              </a:prstGeom>
              <a:blipFill>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0D904A20-AE87-E99F-4FD2-F445DDA7B930}"/>
                  </a:ext>
                </a:extLst>
              </p:cNvPr>
              <p:cNvSpPr txBox="1"/>
              <p:nvPr/>
            </p:nvSpPr>
            <p:spPr>
              <a:xfrm>
                <a:off x="3095786" y="5650038"/>
                <a:ext cx="6098582" cy="729943"/>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US" sz="1800" i="1" kern="100" smtClean="0">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vi-VN" sz="1800" i="1" kern="100">
                              <a:effectLst/>
                              <a:latin typeface="Cambria Math" panose="02040503050406030204" pitchFamily="18" charset="0"/>
                              <a:ea typeface="Times New Roman" panose="02020603050405020304" pitchFamily="18" charset="0"/>
                              <a:cs typeface="Times New Roman" panose="02020603050405020304" pitchFamily="18" charset="0"/>
                            </a:rPr>
                            <m:t>𝑥</m:t>
                          </m:r>
                        </m:e>
                        <m:sub>
                          <m:r>
                            <a:rPr lang="vi-VN" sz="1800" i="1" kern="100">
                              <a:effectLst/>
                              <a:latin typeface="Cambria Math" panose="02040503050406030204" pitchFamily="18" charset="0"/>
                              <a:ea typeface="Times New Roman" panose="02020603050405020304" pitchFamily="18" charset="0"/>
                              <a:cs typeface="Times New Roman" panose="02020603050405020304" pitchFamily="18" charset="0"/>
                            </a:rPr>
                            <m:t>0</m:t>
                          </m:r>
                        </m:sub>
                      </m:sSub>
                      <m:r>
                        <a:rPr lang="vi-VN" sz="1800" i="1" kern="100">
                          <a:effectLst/>
                          <a:latin typeface="Cambria Math" panose="02040503050406030204" pitchFamily="18" charset="0"/>
                          <a:ea typeface="Times New Roman" panose="02020603050405020304" pitchFamily="18" charset="0"/>
                          <a:cs typeface="Times New Roman" panose="02020603050405020304" pitchFamily="18" charset="0"/>
                        </a:rPr>
                        <m:t>=</m:t>
                      </m:r>
                      <m:func>
                        <m:funcPr>
                          <m:ctrlP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ctrlPr>
                        </m:funcPr>
                        <m:fName>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𝑎𝑟𝑔</m:t>
                          </m:r>
                          <m:limLow>
                            <m:limLowPr>
                              <m:ctrlP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ctrlPr>
                            </m:limLowPr>
                            <m:e>
                              <m:r>
                                <m:rPr>
                                  <m:sty m:val="p"/>
                                </m:rPr>
                                <a:rPr lang="en-US" sz="1800" kern="100">
                                  <a:effectLst/>
                                  <a:latin typeface="Cambria Math" panose="02040503050406030204" pitchFamily="18" charset="0"/>
                                  <a:ea typeface="Calibri" panose="020F0502020204030204" pitchFamily="34" charset="0"/>
                                  <a:cs typeface="Times New Roman" panose="02020603050405020304" pitchFamily="18" charset="0"/>
                                </a:rPr>
                                <m:t>min</m:t>
                              </m:r>
                            </m:e>
                            <m:lim>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𝑥</m:t>
                              </m:r>
                            </m:lim>
                          </m:limLow>
                        </m:fName>
                        <m:e>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m:t>
                          </m:r>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𝐶𝑜𝑛𝑀𝑎𝑔</m:t>
                          </m:r>
                          <m:d>
                            <m:dPr>
                              <m:ctrlP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ctrlPr>
                            </m:dPr>
                            <m:e>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𝑥</m:t>
                              </m:r>
                            </m:e>
                          </m:d>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m:t>
                          </m:r>
                        </m:e>
                      </m:func>
                    </m:oMath>
                  </m:oMathPara>
                </a14:m>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ctr"/>
                <a:endParaRPr lang="en-US" sz="1800" dirty="0"/>
              </a:p>
            </p:txBody>
          </p:sp>
        </mc:Choice>
        <mc:Fallback xmlns="">
          <p:sp>
            <p:nvSpPr>
              <p:cNvPr id="9" name="TextBox 8">
                <a:extLst>
                  <a:ext uri="{FF2B5EF4-FFF2-40B4-BE49-F238E27FC236}">
                    <a16:creationId xmlns:a16="http://schemas.microsoft.com/office/drawing/2014/main" id="{0D904A20-AE87-E99F-4FD2-F445DDA7B930}"/>
                  </a:ext>
                </a:extLst>
              </p:cNvPr>
              <p:cNvSpPr txBox="1">
                <a:spLocks noRot="1" noChangeAspect="1" noMove="1" noResize="1" noEditPoints="1" noAdjustHandles="1" noChangeArrowheads="1" noChangeShapeType="1" noTextEdit="1"/>
              </p:cNvSpPr>
              <p:nvPr/>
            </p:nvSpPr>
            <p:spPr>
              <a:xfrm>
                <a:off x="3095786" y="5650038"/>
                <a:ext cx="6098582" cy="729943"/>
              </a:xfrm>
              <a:prstGeom prst="rect">
                <a:avLst/>
              </a:prstGeom>
              <a:blipFill>
                <a:blip r:embed="rId4"/>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3103525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43FB2C7-86E8-07AE-5E3B-0568AF62A81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17</a:t>
            </a:fld>
            <a:endParaRPr lang="en-US"/>
          </a:p>
        </p:txBody>
      </p:sp>
      <p:sp>
        <p:nvSpPr>
          <p:cNvPr id="3" name="Title 2">
            <a:extLst>
              <a:ext uri="{FF2B5EF4-FFF2-40B4-BE49-F238E27FC236}">
                <a16:creationId xmlns:a16="http://schemas.microsoft.com/office/drawing/2014/main" id="{00A1A533-F88B-41BD-E901-DDB394D7BB95}"/>
              </a:ext>
            </a:extLst>
          </p:cNvPr>
          <p:cNvSpPr>
            <a:spLocks noGrp="1"/>
          </p:cNvSpPr>
          <p:nvPr>
            <p:ph type="title"/>
          </p:nvPr>
        </p:nvSpPr>
        <p:spPr>
          <a:xfrm>
            <a:off x="338736" y="112543"/>
            <a:ext cx="11514528" cy="195697"/>
          </a:xfrm>
        </p:spPr>
        <p:txBody>
          <a:bodyPr/>
          <a:lstStyle/>
          <a:p>
            <a:endParaRPr lang="en-US" dirty="0"/>
          </a:p>
        </p:txBody>
      </p:sp>
      <p:pic>
        <p:nvPicPr>
          <p:cNvPr id="7" name="Picture 6">
            <a:extLst>
              <a:ext uri="{FF2B5EF4-FFF2-40B4-BE49-F238E27FC236}">
                <a16:creationId xmlns:a16="http://schemas.microsoft.com/office/drawing/2014/main" id="{2805321B-62F5-51E0-0AE6-0500CA1EFA9A}"/>
              </a:ext>
            </a:extLst>
          </p:cNvPr>
          <p:cNvPicPr>
            <a:picLocks noChangeAspect="1"/>
          </p:cNvPicPr>
          <p:nvPr/>
        </p:nvPicPr>
        <p:blipFill>
          <a:blip r:embed="rId2"/>
          <a:stretch>
            <a:fillRect/>
          </a:stretch>
        </p:blipFill>
        <p:spPr>
          <a:xfrm>
            <a:off x="556445" y="253238"/>
            <a:ext cx="2896004" cy="1793566"/>
          </a:xfrm>
          <a:prstGeom prst="rect">
            <a:avLst/>
          </a:prstGeom>
        </p:spPr>
      </p:pic>
      <p:pic>
        <p:nvPicPr>
          <p:cNvPr id="9" name="Picture 8">
            <a:extLst>
              <a:ext uri="{FF2B5EF4-FFF2-40B4-BE49-F238E27FC236}">
                <a16:creationId xmlns:a16="http://schemas.microsoft.com/office/drawing/2014/main" id="{A0222569-0B80-99D0-3D17-8595D75B281C}"/>
              </a:ext>
            </a:extLst>
          </p:cNvPr>
          <p:cNvPicPr>
            <a:picLocks noChangeAspect="1"/>
          </p:cNvPicPr>
          <p:nvPr/>
        </p:nvPicPr>
        <p:blipFill>
          <a:blip r:embed="rId3"/>
          <a:stretch>
            <a:fillRect/>
          </a:stretch>
        </p:blipFill>
        <p:spPr>
          <a:xfrm>
            <a:off x="4652761" y="253238"/>
            <a:ext cx="2886478" cy="1793566"/>
          </a:xfrm>
          <a:prstGeom prst="rect">
            <a:avLst/>
          </a:prstGeom>
        </p:spPr>
      </p:pic>
      <p:pic>
        <p:nvPicPr>
          <p:cNvPr id="11" name="Picture 10">
            <a:extLst>
              <a:ext uri="{FF2B5EF4-FFF2-40B4-BE49-F238E27FC236}">
                <a16:creationId xmlns:a16="http://schemas.microsoft.com/office/drawing/2014/main" id="{3F7042E4-92A8-F4C9-05E7-AF76241C2EEA}"/>
              </a:ext>
            </a:extLst>
          </p:cNvPr>
          <p:cNvPicPr>
            <a:picLocks noChangeAspect="1"/>
          </p:cNvPicPr>
          <p:nvPr/>
        </p:nvPicPr>
        <p:blipFill>
          <a:blip r:embed="rId4"/>
          <a:stretch>
            <a:fillRect/>
          </a:stretch>
        </p:blipFill>
        <p:spPr>
          <a:xfrm>
            <a:off x="8739551" y="434046"/>
            <a:ext cx="1657581" cy="1133633"/>
          </a:xfrm>
          <a:prstGeom prst="rect">
            <a:avLst/>
          </a:prstGeom>
        </p:spPr>
      </p:pic>
      <p:pic>
        <p:nvPicPr>
          <p:cNvPr id="15" name="Picture 14">
            <a:extLst>
              <a:ext uri="{FF2B5EF4-FFF2-40B4-BE49-F238E27FC236}">
                <a16:creationId xmlns:a16="http://schemas.microsoft.com/office/drawing/2014/main" id="{79B731D8-7585-48FE-A856-300AB6C309D1}"/>
              </a:ext>
            </a:extLst>
          </p:cNvPr>
          <p:cNvPicPr>
            <a:picLocks noChangeAspect="1"/>
          </p:cNvPicPr>
          <p:nvPr/>
        </p:nvPicPr>
        <p:blipFill>
          <a:blip r:embed="rId5"/>
          <a:stretch>
            <a:fillRect/>
          </a:stretch>
        </p:blipFill>
        <p:spPr>
          <a:xfrm>
            <a:off x="8617057" y="2614027"/>
            <a:ext cx="1968286" cy="1416250"/>
          </a:xfrm>
          <a:prstGeom prst="rect">
            <a:avLst/>
          </a:prstGeom>
        </p:spPr>
      </p:pic>
      <p:pic>
        <p:nvPicPr>
          <p:cNvPr id="17" name="Picture 16">
            <a:extLst>
              <a:ext uri="{FF2B5EF4-FFF2-40B4-BE49-F238E27FC236}">
                <a16:creationId xmlns:a16="http://schemas.microsoft.com/office/drawing/2014/main" id="{ED80DCAB-D1E7-6E87-A442-3DA9891A37B7}"/>
              </a:ext>
            </a:extLst>
          </p:cNvPr>
          <p:cNvPicPr>
            <a:picLocks noChangeAspect="1"/>
          </p:cNvPicPr>
          <p:nvPr/>
        </p:nvPicPr>
        <p:blipFill>
          <a:blip r:embed="rId6"/>
          <a:stretch>
            <a:fillRect/>
          </a:stretch>
        </p:blipFill>
        <p:spPr>
          <a:xfrm>
            <a:off x="5286489" y="2614026"/>
            <a:ext cx="1968286" cy="1416251"/>
          </a:xfrm>
          <a:prstGeom prst="rect">
            <a:avLst/>
          </a:prstGeom>
        </p:spPr>
      </p:pic>
      <p:pic>
        <p:nvPicPr>
          <p:cNvPr id="19" name="Picture 18">
            <a:extLst>
              <a:ext uri="{FF2B5EF4-FFF2-40B4-BE49-F238E27FC236}">
                <a16:creationId xmlns:a16="http://schemas.microsoft.com/office/drawing/2014/main" id="{B5AF3D08-1A81-E2A8-38BD-84120BA1FE76}"/>
              </a:ext>
            </a:extLst>
          </p:cNvPr>
          <p:cNvPicPr>
            <a:picLocks noChangeAspect="1"/>
          </p:cNvPicPr>
          <p:nvPr/>
        </p:nvPicPr>
        <p:blipFill>
          <a:blip r:embed="rId7"/>
          <a:stretch>
            <a:fillRect/>
          </a:stretch>
        </p:blipFill>
        <p:spPr>
          <a:xfrm>
            <a:off x="1226484" y="5188511"/>
            <a:ext cx="1968286" cy="1416251"/>
          </a:xfrm>
          <a:prstGeom prst="rect">
            <a:avLst/>
          </a:prstGeom>
        </p:spPr>
      </p:pic>
      <p:pic>
        <p:nvPicPr>
          <p:cNvPr id="21" name="Picture 20">
            <a:extLst>
              <a:ext uri="{FF2B5EF4-FFF2-40B4-BE49-F238E27FC236}">
                <a16:creationId xmlns:a16="http://schemas.microsoft.com/office/drawing/2014/main" id="{1F87E3C4-17D3-2C56-121A-3F38CC2B44D0}"/>
              </a:ext>
            </a:extLst>
          </p:cNvPr>
          <p:cNvPicPr>
            <a:picLocks noChangeAspect="1"/>
          </p:cNvPicPr>
          <p:nvPr/>
        </p:nvPicPr>
        <p:blipFill>
          <a:blip r:embed="rId8"/>
          <a:stretch>
            <a:fillRect/>
          </a:stretch>
        </p:blipFill>
        <p:spPr>
          <a:xfrm>
            <a:off x="87482" y="2430122"/>
            <a:ext cx="3912037" cy="2416309"/>
          </a:xfrm>
          <a:prstGeom prst="rect">
            <a:avLst/>
          </a:prstGeom>
        </p:spPr>
      </p:pic>
      <p:pic>
        <p:nvPicPr>
          <p:cNvPr id="23" name="Picture 22">
            <a:extLst>
              <a:ext uri="{FF2B5EF4-FFF2-40B4-BE49-F238E27FC236}">
                <a16:creationId xmlns:a16="http://schemas.microsoft.com/office/drawing/2014/main" id="{BCC8AA35-E084-6AA8-8FD4-33B094B52E02}"/>
              </a:ext>
            </a:extLst>
          </p:cNvPr>
          <p:cNvPicPr>
            <a:picLocks noChangeAspect="1"/>
          </p:cNvPicPr>
          <p:nvPr/>
        </p:nvPicPr>
        <p:blipFill>
          <a:blip r:embed="rId9"/>
          <a:stretch>
            <a:fillRect/>
          </a:stretch>
        </p:blipFill>
        <p:spPr>
          <a:xfrm>
            <a:off x="4652761" y="4811197"/>
            <a:ext cx="2886478" cy="1793566"/>
          </a:xfrm>
          <a:prstGeom prst="rect">
            <a:avLst/>
          </a:prstGeom>
        </p:spPr>
      </p:pic>
      <p:pic>
        <p:nvPicPr>
          <p:cNvPr id="25" name="Picture 24">
            <a:extLst>
              <a:ext uri="{FF2B5EF4-FFF2-40B4-BE49-F238E27FC236}">
                <a16:creationId xmlns:a16="http://schemas.microsoft.com/office/drawing/2014/main" id="{1A675858-32A3-23AE-24AA-E48EDC0D2964}"/>
              </a:ext>
            </a:extLst>
          </p:cNvPr>
          <p:cNvPicPr>
            <a:picLocks noChangeAspect="1"/>
          </p:cNvPicPr>
          <p:nvPr/>
        </p:nvPicPr>
        <p:blipFill>
          <a:blip r:embed="rId10"/>
          <a:stretch>
            <a:fillRect/>
          </a:stretch>
        </p:blipFill>
        <p:spPr>
          <a:xfrm>
            <a:off x="8729939" y="5526048"/>
            <a:ext cx="1720746" cy="741176"/>
          </a:xfrm>
          <a:prstGeom prst="rect">
            <a:avLst/>
          </a:prstGeom>
        </p:spPr>
      </p:pic>
      <p:cxnSp>
        <p:nvCxnSpPr>
          <p:cNvPr id="27" name="Straight Arrow Connector 26">
            <a:extLst>
              <a:ext uri="{FF2B5EF4-FFF2-40B4-BE49-F238E27FC236}">
                <a16:creationId xmlns:a16="http://schemas.microsoft.com/office/drawing/2014/main" id="{16ECF0F5-F81D-35A1-FF28-558E39E2E104}"/>
              </a:ext>
            </a:extLst>
          </p:cNvPr>
          <p:cNvCxnSpPr>
            <a:stCxn id="7" idx="3"/>
            <a:endCxn id="9" idx="1"/>
          </p:cNvCxnSpPr>
          <p:nvPr/>
        </p:nvCxnSpPr>
        <p:spPr>
          <a:xfrm>
            <a:off x="3452449" y="1150021"/>
            <a:ext cx="1200312"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8" name="Straight Arrow Connector 27">
            <a:extLst>
              <a:ext uri="{FF2B5EF4-FFF2-40B4-BE49-F238E27FC236}">
                <a16:creationId xmlns:a16="http://schemas.microsoft.com/office/drawing/2014/main" id="{ABF35AB1-9B9A-7933-DEBB-53F41EBBB436}"/>
              </a:ext>
            </a:extLst>
          </p:cNvPr>
          <p:cNvCxnSpPr>
            <a:cxnSpLocks/>
          </p:cNvCxnSpPr>
          <p:nvPr/>
        </p:nvCxnSpPr>
        <p:spPr>
          <a:xfrm>
            <a:off x="7539239" y="1119588"/>
            <a:ext cx="11907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0" name="Straight Arrow Connector 29">
            <a:extLst>
              <a:ext uri="{FF2B5EF4-FFF2-40B4-BE49-F238E27FC236}">
                <a16:creationId xmlns:a16="http://schemas.microsoft.com/office/drawing/2014/main" id="{866E690B-1E98-CC91-65CA-467CC7764208}"/>
              </a:ext>
            </a:extLst>
          </p:cNvPr>
          <p:cNvCxnSpPr>
            <a:cxnSpLocks/>
          </p:cNvCxnSpPr>
          <p:nvPr/>
        </p:nvCxnSpPr>
        <p:spPr>
          <a:xfrm>
            <a:off x="9607088" y="1567679"/>
            <a:ext cx="0" cy="104634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6" name="Straight Arrow Connector 35">
            <a:extLst>
              <a:ext uri="{FF2B5EF4-FFF2-40B4-BE49-F238E27FC236}">
                <a16:creationId xmlns:a16="http://schemas.microsoft.com/office/drawing/2014/main" id="{AE12A4DE-777B-3468-D95B-9E648E6C8978}"/>
              </a:ext>
            </a:extLst>
          </p:cNvPr>
          <p:cNvCxnSpPr>
            <a:cxnSpLocks/>
            <a:stCxn id="15" idx="1"/>
            <a:endCxn id="17" idx="3"/>
          </p:cNvCxnSpPr>
          <p:nvPr/>
        </p:nvCxnSpPr>
        <p:spPr>
          <a:xfrm flipH="1">
            <a:off x="7254775" y="3322152"/>
            <a:ext cx="1362282"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2" name="Straight Arrow Connector 41">
            <a:extLst>
              <a:ext uri="{FF2B5EF4-FFF2-40B4-BE49-F238E27FC236}">
                <a16:creationId xmlns:a16="http://schemas.microsoft.com/office/drawing/2014/main" id="{5A6B7481-79D1-C079-92AA-A5CFCD7FA6FB}"/>
              </a:ext>
            </a:extLst>
          </p:cNvPr>
          <p:cNvCxnSpPr>
            <a:cxnSpLocks/>
            <a:stCxn id="17" idx="1"/>
          </p:cNvCxnSpPr>
          <p:nvPr/>
        </p:nvCxnSpPr>
        <p:spPr>
          <a:xfrm flipH="1" flipV="1">
            <a:off x="3999519" y="3322151"/>
            <a:ext cx="1286970"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4" name="Straight Arrow Connector 43">
            <a:extLst>
              <a:ext uri="{FF2B5EF4-FFF2-40B4-BE49-F238E27FC236}">
                <a16:creationId xmlns:a16="http://schemas.microsoft.com/office/drawing/2014/main" id="{2BA9C5BF-1F06-213C-9440-959110DA0D38}"/>
              </a:ext>
            </a:extLst>
          </p:cNvPr>
          <p:cNvCxnSpPr>
            <a:cxnSpLocks/>
            <a:endCxn id="19" idx="0"/>
          </p:cNvCxnSpPr>
          <p:nvPr/>
        </p:nvCxnSpPr>
        <p:spPr>
          <a:xfrm>
            <a:off x="2210627" y="4846431"/>
            <a:ext cx="0" cy="34208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7" name="Straight Arrow Connector 46">
            <a:extLst>
              <a:ext uri="{FF2B5EF4-FFF2-40B4-BE49-F238E27FC236}">
                <a16:creationId xmlns:a16="http://schemas.microsoft.com/office/drawing/2014/main" id="{63E4A902-F0DC-A0AC-2624-FFD051482005}"/>
              </a:ext>
            </a:extLst>
          </p:cNvPr>
          <p:cNvCxnSpPr>
            <a:cxnSpLocks/>
          </p:cNvCxnSpPr>
          <p:nvPr/>
        </p:nvCxnSpPr>
        <p:spPr>
          <a:xfrm>
            <a:off x="3194770" y="5896636"/>
            <a:ext cx="1448234"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50" name="Straight Arrow Connector 49">
            <a:extLst>
              <a:ext uri="{FF2B5EF4-FFF2-40B4-BE49-F238E27FC236}">
                <a16:creationId xmlns:a16="http://schemas.microsoft.com/office/drawing/2014/main" id="{9D8D80BC-EEE5-50CA-9EF7-AF08F1CFF636}"/>
              </a:ext>
            </a:extLst>
          </p:cNvPr>
          <p:cNvCxnSpPr>
            <a:cxnSpLocks/>
            <a:endCxn id="25" idx="1"/>
          </p:cNvCxnSpPr>
          <p:nvPr/>
        </p:nvCxnSpPr>
        <p:spPr>
          <a:xfrm>
            <a:off x="7529627" y="5881701"/>
            <a:ext cx="1200312" cy="1493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1915125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par>
                                <p:cTn id="8" presetID="10" presetClass="entr" presetSubtype="0" fill="hold" nodeType="withEffect">
                                  <p:stCondLst>
                                    <p:cond delay="0"/>
                                  </p:stCondLst>
                                  <p:childTnLst>
                                    <p:set>
                                      <p:cBhvr>
                                        <p:cTn id="9" dur="1" fill="hold">
                                          <p:stCondLst>
                                            <p:cond delay="0"/>
                                          </p:stCondLst>
                                        </p:cTn>
                                        <p:tgtEl>
                                          <p:spTgt spid="44"/>
                                        </p:tgtEl>
                                        <p:attrNameLst>
                                          <p:attrName>style.visibility</p:attrName>
                                        </p:attrNameLst>
                                      </p:cBhvr>
                                      <p:to>
                                        <p:strVal val="visible"/>
                                      </p:to>
                                    </p:set>
                                    <p:animEffect transition="in" filter="fade">
                                      <p:cBhvr>
                                        <p:cTn id="10" dur="500"/>
                                        <p:tgtEl>
                                          <p:spTgt spid="4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3"/>
                                        </p:tgtEl>
                                        <p:attrNameLst>
                                          <p:attrName>style.visibility</p:attrName>
                                        </p:attrNameLst>
                                      </p:cBhvr>
                                      <p:to>
                                        <p:strVal val="visible"/>
                                      </p:to>
                                    </p:set>
                                    <p:animEffect transition="in" filter="fade">
                                      <p:cBhvr>
                                        <p:cTn id="15" dur="500"/>
                                        <p:tgtEl>
                                          <p:spTgt spid="23"/>
                                        </p:tgtEl>
                                      </p:cBhvr>
                                    </p:animEffect>
                                  </p:childTnLst>
                                </p:cTn>
                              </p:par>
                              <p:par>
                                <p:cTn id="16" presetID="10" presetClass="entr" presetSubtype="0" fill="hold" nodeType="withEffect">
                                  <p:stCondLst>
                                    <p:cond delay="0"/>
                                  </p:stCondLst>
                                  <p:childTnLst>
                                    <p:set>
                                      <p:cBhvr>
                                        <p:cTn id="17" dur="1" fill="hold">
                                          <p:stCondLst>
                                            <p:cond delay="0"/>
                                          </p:stCondLst>
                                        </p:cTn>
                                        <p:tgtEl>
                                          <p:spTgt spid="47"/>
                                        </p:tgtEl>
                                        <p:attrNameLst>
                                          <p:attrName>style.visibility</p:attrName>
                                        </p:attrNameLst>
                                      </p:cBhvr>
                                      <p:to>
                                        <p:strVal val="visible"/>
                                      </p:to>
                                    </p:set>
                                    <p:animEffect transition="in" filter="fade">
                                      <p:cBhvr>
                                        <p:cTn id="18" dur="500"/>
                                        <p:tgtEl>
                                          <p:spTgt spid="47"/>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25"/>
                                        </p:tgtEl>
                                        <p:attrNameLst>
                                          <p:attrName>style.visibility</p:attrName>
                                        </p:attrNameLst>
                                      </p:cBhvr>
                                      <p:to>
                                        <p:strVal val="visible"/>
                                      </p:to>
                                    </p:set>
                                    <p:animEffect transition="in" filter="fade">
                                      <p:cBhvr>
                                        <p:cTn id="23" dur="500"/>
                                        <p:tgtEl>
                                          <p:spTgt spid="25"/>
                                        </p:tgtEl>
                                      </p:cBhvr>
                                    </p:animEffect>
                                  </p:childTnLst>
                                </p:cTn>
                              </p:par>
                              <p:par>
                                <p:cTn id="24" presetID="10" presetClass="entr" presetSubtype="0" fill="hold" nodeType="withEffect">
                                  <p:stCondLst>
                                    <p:cond delay="0"/>
                                  </p:stCondLst>
                                  <p:childTnLst>
                                    <p:set>
                                      <p:cBhvr>
                                        <p:cTn id="25" dur="1" fill="hold">
                                          <p:stCondLst>
                                            <p:cond delay="0"/>
                                          </p:stCondLst>
                                        </p:cTn>
                                        <p:tgtEl>
                                          <p:spTgt spid="50"/>
                                        </p:tgtEl>
                                        <p:attrNameLst>
                                          <p:attrName>style.visibility</p:attrName>
                                        </p:attrNameLst>
                                      </p:cBhvr>
                                      <p:to>
                                        <p:strVal val="visible"/>
                                      </p:to>
                                    </p:set>
                                    <p:animEffect transition="in" filter="fade">
                                      <p:cBhvr>
                                        <p:cTn id="26"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08931F1-3394-E429-3F4E-1F2A7C25101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18</a:t>
            </a:fld>
            <a:endParaRPr lang="en-US"/>
          </a:p>
        </p:txBody>
      </p:sp>
      <p:sp>
        <p:nvSpPr>
          <p:cNvPr id="3" name="Title 2">
            <a:extLst>
              <a:ext uri="{FF2B5EF4-FFF2-40B4-BE49-F238E27FC236}">
                <a16:creationId xmlns:a16="http://schemas.microsoft.com/office/drawing/2014/main" id="{DBD3C95C-A095-AE49-D0AC-D1DFDE8B113F}"/>
              </a:ext>
            </a:extLst>
          </p:cNvPr>
          <p:cNvSpPr>
            <a:spLocks noGrp="1"/>
          </p:cNvSpPr>
          <p:nvPr>
            <p:ph type="title"/>
          </p:nvPr>
        </p:nvSpPr>
        <p:spPr/>
        <p:txBody>
          <a:bodyPr/>
          <a:lstStyle/>
          <a:p>
            <a:r>
              <a:rPr lang="vi-VN" dirty="0"/>
              <a:t>II. XÁC ĐỊNH VÙNG QUAN TÂM (ROI)</a:t>
            </a:r>
            <a:endParaRPr lang="en-US" dirty="0"/>
          </a:p>
        </p:txBody>
      </p:sp>
      <p:sp>
        <p:nvSpPr>
          <p:cNvPr id="4" name="Text Placeholder 3">
            <a:extLst>
              <a:ext uri="{FF2B5EF4-FFF2-40B4-BE49-F238E27FC236}">
                <a16:creationId xmlns:a16="http://schemas.microsoft.com/office/drawing/2014/main" id="{0898B4DE-E291-1B98-1565-6730A0E5F827}"/>
              </a:ext>
            </a:extLst>
          </p:cNvPr>
          <p:cNvSpPr>
            <a:spLocks noGrp="1"/>
          </p:cNvSpPr>
          <p:nvPr>
            <p:ph type="body" idx="1"/>
          </p:nvPr>
        </p:nvSpPr>
        <p:spPr/>
        <p:txBody>
          <a:bodyPr/>
          <a:lstStyle/>
          <a:p>
            <a:r>
              <a:rPr lang="vi-VN" dirty="0"/>
              <a:t>Kết quả với bộ </a:t>
            </a:r>
            <a:r>
              <a:rPr lang="vi-VN" dirty="0" err="1"/>
              <a:t>data</a:t>
            </a:r>
            <a:r>
              <a:rPr lang="vi-VN" dirty="0"/>
              <a:t> tham khảo từ đại học Bách khoa </a:t>
            </a:r>
            <a:r>
              <a:rPr lang="vi-VN" dirty="0" err="1"/>
              <a:t>HongKong</a:t>
            </a:r>
            <a:r>
              <a:rPr lang="vi-VN" dirty="0"/>
              <a:t>:</a:t>
            </a:r>
          </a:p>
          <a:p>
            <a:endParaRPr lang="vi-VN" dirty="0"/>
          </a:p>
          <a:p>
            <a:endParaRPr lang="vi-VN" dirty="0"/>
          </a:p>
          <a:p>
            <a:endParaRPr lang="vi-VN" dirty="0"/>
          </a:p>
          <a:p>
            <a:endParaRPr lang="vi-VN" dirty="0"/>
          </a:p>
          <a:p>
            <a:pPr>
              <a:buFont typeface="Arial" panose="020B0604020202020204" pitchFamily="34" charset="0"/>
              <a:buChar char="•"/>
            </a:pPr>
            <a:r>
              <a:rPr lang="vi-VN" dirty="0"/>
              <a:t>Kết quả với bộ </a:t>
            </a:r>
            <a:r>
              <a:rPr lang="vi-VN" dirty="0" err="1"/>
              <a:t>data</a:t>
            </a:r>
            <a:r>
              <a:rPr lang="vi-VN" dirty="0"/>
              <a:t> tự thu thập</a:t>
            </a:r>
            <a:endParaRPr lang="en-US" dirty="0"/>
          </a:p>
        </p:txBody>
      </p:sp>
      <p:pic>
        <p:nvPicPr>
          <p:cNvPr id="6" name="Picture 5">
            <a:extLst>
              <a:ext uri="{FF2B5EF4-FFF2-40B4-BE49-F238E27FC236}">
                <a16:creationId xmlns:a16="http://schemas.microsoft.com/office/drawing/2014/main" id="{BA82807A-68CB-61C2-E4F8-B890FE8B9C5C}"/>
              </a:ext>
            </a:extLst>
          </p:cNvPr>
          <p:cNvPicPr>
            <a:picLocks noChangeAspect="1"/>
          </p:cNvPicPr>
          <p:nvPr/>
        </p:nvPicPr>
        <p:blipFill>
          <a:blip r:embed="rId2"/>
          <a:stretch>
            <a:fillRect/>
          </a:stretch>
        </p:blipFill>
        <p:spPr>
          <a:xfrm>
            <a:off x="3457212" y="1620766"/>
            <a:ext cx="5885278" cy="2160820"/>
          </a:xfrm>
          <a:prstGeom prst="rect">
            <a:avLst/>
          </a:prstGeom>
        </p:spPr>
      </p:pic>
      <p:pic>
        <p:nvPicPr>
          <p:cNvPr id="8" name="Picture 7">
            <a:extLst>
              <a:ext uri="{FF2B5EF4-FFF2-40B4-BE49-F238E27FC236}">
                <a16:creationId xmlns:a16="http://schemas.microsoft.com/office/drawing/2014/main" id="{46958086-716D-3CBD-5227-9163FE14BD7C}"/>
              </a:ext>
            </a:extLst>
          </p:cNvPr>
          <p:cNvPicPr>
            <a:picLocks noChangeAspect="1"/>
          </p:cNvPicPr>
          <p:nvPr/>
        </p:nvPicPr>
        <p:blipFill>
          <a:blip r:embed="rId3"/>
          <a:stretch>
            <a:fillRect/>
          </a:stretch>
        </p:blipFill>
        <p:spPr>
          <a:xfrm>
            <a:off x="3457213" y="4343508"/>
            <a:ext cx="2804102" cy="1689574"/>
          </a:xfrm>
          <a:prstGeom prst="rect">
            <a:avLst/>
          </a:prstGeom>
        </p:spPr>
      </p:pic>
      <p:pic>
        <p:nvPicPr>
          <p:cNvPr id="10" name="Picture 9">
            <a:extLst>
              <a:ext uri="{FF2B5EF4-FFF2-40B4-BE49-F238E27FC236}">
                <a16:creationId xmlns:a16="http://schemas.microsoft.com/office/drawing/2014/main" id="{066FC454-A5C7-DB83-8D40-C9E2C288FF81}"/>
              </a:ext>
            </a:extLst>
          </p:cNvPr>
          <p:cNvPicPr>
            <a:picLocks noChangeAspect="1"/>
          </p:cNvPicPr>
          <p:nvPr/>
        </p:nvPicPr>
        <p:blipFill>
          <a:blip r:embed="rId4"/>
          <a:stretch>
            <a:fillRect/>
          </a:stretch>
        </p:blipFill>
        <p:spPr>
          <a:xfrm>
            <a:off x="6989736" y="4343508"/>
            <a:ext cx="805912" cy="739936"/>
          </a:xfrm>
          <a:prstGeom prst="rect">
            <a:avLst/>
          </a:prstGeom>
        </p:spPr>
      </p:pic>
      <p:pic>
        <p:nvPicPr>
          <p:cNvPr id="12" name="Picture 11">
            <a:extLst>
              <a:ext uri="{FF2B5EF4-FFF2-40B4-BE49-F238E27FC236}">
                <a16:creationId xmlns:a16="http://schemas.microsoft.com/office/drawing/2014/main" id="{B03261F7-5360-A5A6-94C0-90C895BA331E}"/>
              </a:ext>
            </a:extLst>
          </p:cNvPr>
          <p:cNvPicPr>
            <a:picLocks noChangeAspect="1"/>
          </p:cNvPicPr>
          <p:nvPr/>
        </p:nvPicPr>
        <p:blipFill>
          <a:blip r:embed="rId5"/>
          <a:stretch>
            <a:fillRect/>
          </a:stretch>
        </p:blipFill>
        <p:spPr>
          <a:xfrm>
            <a:off x="6989736" y="5260589"/>
            <a:ext cx="805912" cy="739936"/>
          </a:xfrm>
          <a:prstGeom prst="rect">
            <a:avLst/>
          </a:prstGeom>
        </p:spPr>
      </p:pic>
    </p:spTree>
    <p:extLst>
      <p:ext uri="{BB962C8B-B14F-4D97-AF65-F5344CB8AC3E}">
        <p14:creationId xmlns:p14="http://schemas.microsoft.com/office/powerpoint/2010/main" val="18281305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par>
                                <p:cTn id="13" presetID="10" presetClass="entr" presetSubtype="0"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par>
                                <p:cTn id="16" presetID="10" presetClass="entr" presetSubtype="0" fill="hold"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BBBF1A0-B9CF-6EE1-E69D-7667C27E98D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19</a:t>
            </a:fld>
            <a:endParaRPr lang="en-US"/>
          </a:p>
        </p:txBody>
      </p:sp>
      <p:sp>
        <p:nvSpPr>
          <p:cNvPr id="3" name="Title 2">
            <a:extLst>
              <a:ext uri="{FF2B5EF4-FFF2-40B4-BE49-F238E27FC236}">
                <a16:creationId xmlns:a16="http://schemas.microsoft.com/office/drawing/2014/main" id="{1EFC50FC-411E-7F66-7754-43F5F60CAAB9}"/>
              </a:ext>
            </a:extLst>
          </p:cNvPr>
          <p:cNvSpPr>
            <a:spLocks noGrp="1"/>
          </p:cNvSpPr>
          <p:nvPr>
            <p:ph type="title"/>
          </p:nvPr>
        </p:nvSpPr>
        <p:spPr>
          <a:xfrm>
            <a:off x="385183" y="2992902"/>
            <a:ext cx="11514528" cy="436098"/>
          </a:xfrm>
        </p:spPr>
        <p:txBody>
          <a:bodyPr/>
          <a:lstStyle/>
          <a:p>
            <a:pPr algn="ctr"/>
            <a:r>
              <a:rPr lang="vi-VN" dirty="0">
                <a:solidFill>
                  <a:schemeClr val="tx1"/>
                </a:solidFill>
              </a:rPr>
              <a:t>III.TRÍCH CHỌN ĐẶC TRƯNG </a:t>
            </a:r>
            <a:br>
              <a:rPr lang="vi-VN" dirty="0">
                <a:solidFill>
                  <a:schemeClr val="tx1"/>
                </a:solidFill>
              </a:rPr>
            </a:br>
            <a:r>
              <a:rPr lang="vi-VN" dirty="0">
                <a:solidFill>
                  <a:schemeClr val="tx1"/>
                </a:solidFill>
              </a:rPr>
              <a:t>VÀ ĐỐI SÁNH HÌNH ẢNH</a:t>
            </a:r>
            <a:endParaRPr lang="en-US" dirty="0">
              <a:solidFill>
                <a:schemeClr val="tx1"/>
              </a:solidFill>
            </a:endParaRPr>
          </a:p>
        </p:txBody>
      </p:sp>
      <p:pic>
        <p:nvPicPr>
          <p:cNvPr id="5" name="Picture 4">
            <a:extLst>
              <a:ext uri="{FF2B5EF4-FFF2-40B4-BE49-F238E27FC236}">
                <a16:creationId xmlns:a16="http://schemas.microsoft.com/office/drawing/2014/main" id="{EE61173C-BE10-A1E1-BCEB-535C41550EA7}"/>
              </a:ext>
            </a:extLst>
          </p:cNvPr>
          <p:cNvPicPr>
            <a:picLocks noChangeAspect="1"/>
          </p:cNvPicPr>
          <p:nvPr/>
        </p:nvPicPr>
        <p:blipFill>
          <a:blip r:embed="rId2"/>
          <a:stretch>
            <a:fillRect/>
          </a:stretch>
        </p:blipFill>
        <p:spPr>
          <a:xfrm>
            <a:off x="385183" y="246382"/>
            <a:ext cx="11514528" cy="1936734"/>
          </a:xfrm>
          <a:prstGeom prst="rect">
            <a:avLst/>
          </a:prstGeom>
        </p:spPr>
      </p:pic>
      <p:pic>
        <p:nvPicPr>
          <p:cNvPr id="8" name="Picture 7">
            <a:extLst>
              <a:ext uri="{FF2B5EF4-FFF2-40B4-BE49-F238E27FC236}">
                <a16:creationId xmlns:a16="http://schemas.microsoft.com/office/drawing/2014/main" id="{3AF5B8C5-D45B-B355-D45F-240B07C91020}"/>
              </a:ext>
            </a:extLst>
          </p:cNvPr>
          <p:cNvPicPr>
            <a:picLocks noChangeAspect="1"/>
          </p:cNvPicPr>
          <p:nvPr/>
        </p:nvPicPr>
        <p:blipFill>
          <a:blip r:embed="rId3"/>
          <a:stretch>
            <a:fillRect/>
          </a:stretch>
        </p:blipFill>
        <p:spPr>
          <a:xfrm>
            <a:off x="385184" y="4447654"/>
            <a:ext cx="11514528" cy="1936733"/>
          </a:xfrm>
          <a:prstGeom prst="rect">
            <a:avLst/>
          </a:prstGeom>
        </p:spPr>
      </p:pic>
    </p:spTree>
    <p:extLst>
      <p:ext uri="{BB962C8B-B14F-4D97-AF65-F5344CB8AC3E}">
        <p14:creationId xmlns:p14="http://schemas.microsoft.com/office/powerpoint/2010/main" val="19620093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A06AE12-6C61-7873-AAB1-E30FA19876B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a:t>
            </a:fld>
            <a:endParaRPr lang="en-US"/>
          </a:p>
        </p:txBody>
      </p:sp>
      <p:sp>
        <p:nvSpPr>
          <p:cNvPr id="5" name="Google Shape;87;p2">
            <a:extLst>
              <a:ext uri="{FF2B5EF4-FFF2-40B4-BE49-F238E27FC236}">
                <a16:creationId xmlns:a16="http://schemas.microsoft.com/office/drawing/2014/main" id="{51446380-E846-E70D-5F08-7855F5CF9D78}"/>
              </a:ext>
            </a:extLst>
          </p:cNvPr>
          <p:cNvSpPr txBox="1">
            <a:spLocks/>
          </p:cNvSpPr>
          <p:nvPr/>
        </p:nvSpPr>
        <p:spPr>
          <a:xfrm>
            <a:off x="1503337" y="1494600"/>
            <a:ext cx="8849531" cy="1934400"/>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90000"/>
              </a:lnSpc>
              <a:buClr>
                <a:schemeClr val="lt1"/>
              </a:buClr>
              <a:buSzPts val="4800"/>
              <a:buFont typeface="Lato"/>
              <a:buNone/>
            </a:pPr>
            <a:r>
              <a:rPr lang="vi-VN" sz="4400" b="1" dirty="0">
                <a:solidFill>
                  <a:srgbClr val="C00000"/>
                </a:solidFill>
              </a:rPr>
              <a:t>Nhận diện khớp ngón tay người dựa trên hình ảnh sử dụng </a:t>
            </a:r>
            <a:r>
              <a:rPr lang="vi-VN" sz="4400" b="1" dirty="0" err="1">
                <a:solidFill>
                  <a:srgbClr val="C00000"/>
                </a:solidFill>
              </a:rPr>
              <a:t>Raspberry</a:t>
            </a:r>
            <a:r>
              <a:rPr lang="vi-VN" sz="4400" b="1" dirty="0">
                <a:solidFill>
                  <a:srgbClr val="C00000"/>
                </a:solidFill>
              </a:rPr>
              <a:t> </a:t>
            </a:r>
            <a:r>
              <a:rPr lang="vi-VN" sz="4400" b="1" dirty="0" err="1">
                <a:solidFill>
                  <a:srgbClr val="C00000"/>
                </a:solidFill>
              </a:rPr>
              <a:t>Pi</a:t>
            </a:r>
            <a:endParaRPr lang="vi-VN" sz="4400" b="1" dirty="0">
              <a:solidFill>
                <a:srgbClr val="C00000"/>
              </a:solidFill>
            </a:endParaRPr>
          </a:p>
        </p:txBody>
      </p:sp>
      <p:sp>
        <p:nvSpPr>
          <p:cNvPr id="7" name="TextBox 6">
            <a:extLst>
              <a:ext uri="{FF2B5EF4-FFF2-40B4-BE49-F238E27FC236}">
                <a16:creationId xmlns:a16="http://schemas.microsoft.com/office/drawing/2014/main" id="{339223EF-3403-9A69-7F94-8B046652908A}"/>
              </a:ext>
            </a:extLst>
          </p:cNvPr>
          <p:cNvSpPr txBox="1"/>
          <p:nvPr/>
        </p:nvSpPr>
        <p:spPr>
          <a:xfrm>
            <a:off x="1503337" y="4177289"/>
            <a:ext cx="7361694" cy="1200329"/>
          </a:xfrm>
          <a:prstGeom prst="rect">
            <a:avLst/>
          </a:prstGeom>
          <a:noFill/>
        </p:spPr>
        <p:txBody>
          <a:bodyPr wrap="square">
            <a:spAutoFit/>
          </a:bodyPr>
          <a:lstStyle/>
          <a:p>
            <a:r>
              <a:rPr lang="vi-VN" sz="2400" b="1" dirty="0">
                <a:solidFill>
                  <a:srgbClr val="C00000"/>
                </a:solidFill>
              </a:rPr>
              <a:t>Giảng viên hướng dẫn: </a:t>
            </a:r>
            <a:r>
              <a:rPr lang="vi-VN" sz="2400" b="1" dirty="0" err="1">
                <a:solidFill>
                  <a:srgbClr val="C00000"/>
                </a:solidFill>
              </a:rPr>
              <a:t>PGS.TS.Trần</a:t>
            </a:r>
            <a:r>
              <a:rPr lang="vi-VN" sz="2400" b="1" dirty="0">
                <a:solidFill>
                  <a:srgbClr val="C00000"/>
                </a:solidFill>
              </a:rPr>
              <a:t> Thị Thảo</a:t>
            </a:r>
          </a:p>
          <a:p>
            <a:r>
              <a:rPr lang="vi-VN" sz="2400" b="1" dirty="0">
                <a:solidFill>
                  <a:srgbClr val="C00000"/>
                </a:solidFill>
              </a:rPr>
              <a:t>Sinh viên thực hiện:      Nguyễn Đức Huân</a:t>
            </a:r>
          </a:p>
          <a:p>
            <a:r>
              <a:rPr lang="vi-VN" sz="2400" b="1" dirty="0">
                <a:solidFill>
                  <a:srgbClr val="C00000"/>
                </a:solidFill>
              </a:rPr>
              <a:t>Lớp KTĐK và Tự động hóa K65</a:t>
            </a:r>
            <a:endParaRPr lang="en-US" sz="2400" b="1" dirty="0">
              <a:solidFill>
                <a:srgbClr val="C00000"/>
              </a:solidFill>
            </a:endParaRPr>
          </a:p>
        </p:txBody>
      </p:sp>
    </p:spTree>
    <p:extLst>
      <p:ext uri="{BB962C8B-B14F-4D97-AF65-F5344CB8AC3E}">
        <p14:creationId xmlns:p14="http://schemas.microsoft.com/office/powerpoint/2010/main" val="7504239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08931F1-3394-E429-3F4E-1F2A7C25101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20</a:t>
            </a:fld>
            <a:endParaRPr lang="en-US"/>
          </a:p>
        </p:txBody>
      </p:sp>
      <p:sp>
        <p:nvSpPr>
          <p:cNvPr id="3" name="Title 2">
            <a:extLst>
              <a:ext uri="{FF2B5EF4-FFF2-40B4-BE49-F238E27FC236}">
                <a16:creationId xmlns:a16="http://schemas.microsoft.com/office/drawing/2014/main" id="{DBD3C95C-A095-AE49-D0AC-D1DFDE8B113F}"/>
              </a:ext>
            </a:extLst>
          </p:cNvPr>
          <p:cNvSpPr>
            <a:spLocks noGrp="1"/>
          </p:cNvSpPr>
          <p:nvPr>
            <p:ph type="title"/>
          </p:nvPr>
        </p:nvSpPr>
        <p:spPr/>
        <p:txBody>
          <a:bodyPr/>
          <a:lstStyle/>
          <a:p>
            <a:r>
              <a:rPr lang="vi-VN" dirty="0"/>
              <a:t>III. TRÍCH XUẤT ĐẶC TRƯNG VÀ ĐỐI SÁNH HÌNH ẢNH</a:t>
            </a:r>
            <a:endParaRPr lang="en-US" dirty="0"/>
          </a:p>
        </p:txBody>
      </p:sp>
      <p:sp>
        <p:nvSpPr>
          <p:cNvPr id="4" name="Text Placeholder 3">
            <a:extLst>
              <a:ext uri="{FF2B5EF4-FFF2-40B4-BE49-F238E27FC236}">
                <a16:creationId xmlns:a16="http://schemas.microsoft.com/office/drawing/2014/main" id="{0898B4DE-E291-1B98-1565-6730A0E5F827}"/>
              </a:ext>
            </a:extLst>
          </p:cNvPr>
          <p:cNvSpPr>
            <a:spLocks noGrp="1"/>
          </p:cNvSpPr>
          <p:nvPr>
            <p:ph type="body" idx="1"/>
          </p:nvPr>
        </p:nvSpPr>
        <p:spPr>
          <a:xfrm>
            <a:off x="338735" y="1721030"/>
            <a:ext cx="11514529" cy="4246938"/>
          </a:xfrm>
        </p:spPr>
        <p:txBody>
          <a:bodyPr/>
          <a:lstStyle/>
          <a:p>
            <a:r>
              <a:rPr lang="vi-VN" dirty="0"/>
              <a:t>Mã hóa sơ đồ đặc trưng định hướng (</a:t>
            </a:r>
            <a:r>
              <a:rPr lang="vi-VN" dirty="0" err="1"/>
              <a:t>CompCode</a:t>
            </a:r>
            <a:r>
              <a:rPr lang="vi-VN" dirty="0"/>
              <a:t>)</a:t>
            </a:r>
          </a:p>
          <a:p>
            <a:endParaRPr lang="en-US" dirty="0"/>
          </a:p>
        </p:txBody>
      </p:sp>
      <p:sp>
        <p:nvSpPr>
          <p:cNvPr id="6" name="TextBox 5">
            <a:extLst>
              <a:ext uri="{FF2B5EF4-FFF2-40B4-BE49-F238E27FC236}">
                <a16:creationId xmlns:a16="http://schemas.microsoft.com/office/drawing/2014/main" id="{DC250358-C934-F441-A1F8-255338EFA552}"/>
              </a:ext>
            </a:extLst>
          </p:cNvPr>
          <p:cNvSpPr txBox="1"/>
          <p:nvPr/>
        </p:nvSpPr>
        <p:spPr>
          <a:xfrm>
            <a:off x="338735" y="890033"/>
            <a:ext cx="11514527" cy="830997"/>
          </a:xfrm>
          <a:prstGeom prst="rect">
            <a:avLst/>
          </a:prstGeom>
          <a:solidFill>
            <a:schemeClr val="tx1">
              <a:lumMod val="65000"/>
              <a:lumOff val="35000"/>
            </a:schemeClr>
          </a:solidFill>
        </p:spPr>
        <p:txBody>
          <a:bodyPr wrap="square" rtlCol="0">
            <a:spAutoFit/>
          </a:bodyPr>
          <a:lstStyle/>
          <a:p>
            <a:r>
              <a:rPr lang="vi-VN" sz="2400" dirty="0">
                <a:solidFill>
                  <a:schemeClr val="bg1"/>
                </a:solidFill>
              </a:rPr>
              <a:t>Một số phương pháp trích xuất đặc trưng và đối sánh hình ảnh điển hình</a:t>
            </a:r>
            <a:br>
              <a:rPr lang="vi-VN" sz="2400" dirty="0">
                <a:solidFill>
                  <a:schemeClr val="bg1"/>
                </a:solidFill>
              </a:rPr>
            </a:br>
            <a:endParaRPr lang="en-US" sz="2400" dirty="0">
              <a:solidFill>
                <a:schemeClr val="bg1"/>
              </a:solidFill>
            </a:endParaRPr>
          </a:p>
        </p:txBody>
      </p:sp>
      <p:pic>
        <p:nvPicPr>
          <p:cNvPr id="8" name="Picture 7">
            <a:extLst>
              <a:ext uri="{FF2B5EF4-FFF2-40B4-BE49-F238E27FC236}">
                <a16:creationId xmlns:a16="http://schemas.microsoft.com/office/drawing/2014/main" id="{E63CFAB8-EB47-375A-F00A-D401BE0A84A8}"/>
              </a:ext>
            </a:extLst>
          </p:cNvPr>
          <p:cNvPicPr>
            <a:picLocks noChangeAspect="1"/>
          </p:cNvPicPr>
          <p:nvPr/>
        </p:nvPicPr>
        <p:blipFill>
          <a:blip r:embed="rId2"/>
          <a:stretch>
            <a:fillRect/>
          </a:stretch>
        </p:blipFill>
        <p:spPr>
          <a:xfrm>
            <a:off x="1653125" y="2678479"/>
            <a:ext cx="2724530" cy="1629002"/>
          </a:xfrm>
          <a:prstGeom prst="rect">
            <a:avLst/>
          </a:prstGeom>
        </p:spPr>
      </p:pic>
      <p:pic>
        <p:nvPicPr>
          <p:cNvPr id="10" name="Picture 9">
            <a:extLst>
              <a:ext uri="{FF2B5EF4-FFF2-40B4-BE49-F238E27FC236}">
                <a16:creationId xmlns:a16="http://schemas.microsoft.com/office/drawing/2014/main" id="{F2344FAC-DFF1-BAC7-3BC6-6E7C1750DBF9}"/>
              </a:ext>
            </a:extLst>
          </p:cNvPr>
          <p:cNvPicPr>
            <a:picLocks noChangeAspect="1"/>
          </p:cNvPicPr>
          <p:nvPr/>
        </p:nvPicPr>
        <p:blipFill>
          <a:blip r:embed="rId3"/>
          <a:stretch>
            <a:fillRect/>
          </a:stretch>
        </p:blipFill>
        <p:spPr>
          <a:xfrm>
            <a:off x="1653125" y="4389466"/>
            <a:ext cx="2724530" cy="1590896"/>
          </a:xfrm>
          <a:prstGeom prst="rect">
            <a:avLst/>
          </a:prstGeom>
        </p:spPr>
      </p:pic>
      <p:pic>
        <p:nvPicPr>
          <p:cNvPr id="12" name="Picture 11">
            <a:extLst>
              <a:ext uri="{FF2B5EF4-FFF2-40B4-BE49-F238E27FC236}">
                <a16:creationId xmlns:a16="http://schemas.microsoft.com/office/drawing/2014/main" id="{87E30C45-958D-8E58-C75A-96F46887458F}"/>
              </a:ext>
            </a:extLst>
          </p:cNvPr>
          <p:cNvPicPr>
            <a:picLocks noChangeAspect="1"/>
          </p:cNvPicPr>
          <p:nvPr/>
        </p:nvPicPr>
        <p:blipFill>
          <a:blip r:embed="rId4"/>
          <a:stretch>
            <a:fillRect/>
          </a:stretch>
        </p:blipFill>
        <p:spPr>
          <a:xfrm>
            <a:off x="5703476" y="2678479"/>
            <a:ext cx="2724529" cy="1629002"/>
          </a:xfrm>
          <a:prstGeom prst="rect">
            <a:avLst/>
          </a:prstGeom>
        </p:spPr>
      </p:pic>
      <p:pic>
        <p:nvPicPr>
          <p:cNvPr id="14" name="Picture 13">
            <a:extLst>
              <a:ext uri="{FF2B5EF4-FFF2-40B4-BE49-F238E27FC236}">
                <a16:creationId xmlns:a16="http://schemas.microsoft.com/office/drawing/2014/main" id="{57DC779A-3C61-8F4B-5B44-F2502F9731C6}"/>
              </a:ext>
            </a:extLst>
          </p:cNvPr>
          <p:cNvPicPr>
            <a:picLocks noChangeAspect="1"/>
          </p:cNvPicPr>
          <p:nvPr/>
        </p:nvPicPr>
        <p:blipFill>
          <a:blip r:embed="rId5"/>
          <a:stretch>
            <a:fillRect/>
          </a:stretch>
        </p:blipFill>
        <p:spPr>
          <a:xfrm>
            <a:off x="5692044" y="4377070"/>
            <a:ext cx="2710006" cy="1590897"/>
          </a:xfrm>
          <a:prstGeom prst="rect">
            <a:avLst/>
          </a:prstGeom>
        </p:spPr>
      </p:pic>
    </p:spTree>
    <p:extLst>
      <p:ext uri="{BB962C8B-B14F-4D97-AF65-F5344CB8AC3E}">
        <p14:creationId xmlns:p14="http://schemas.microsoft.com/office/powerpoint/2010/main" val="15085708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08931F1-3394-E429-3F4E-1F2A7C25101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21</a:t>
            </a:fld>
            <a:endParaRPr lang="en-US"/>
          </a:p>
        </p:txBody>
      </p:sp>
      <p:sp>
        <p:nvSpPr>
          <p:cNvPr id="3" name="Title 2">
            <a:extLst>
              <a:ext uri="{FF2B5EF4-FFF2-40B4-BE49-F238E27FC236}">
                <a16:creationId xmlns:a16="http://schemas.microsoft.com/office/drawing/2014/main" id="{DBD3C95C-A095-AE49-D0AC-D1DFDE8B113F}"/>
              </a:ext>
            </a:extLst>
          </p:cNvPr>
          <p:cNvSpPr>
            <a:spLocks noGrp="1"/>
          </p:cNvSpPr>
          <p:nvPr>
            <p:ph type="title"/>
          </p:nvPr>
        </p:nvSpPr>
        <p:spPr/>
        <p:txBody>
          <a:bodyPr/>
          <a:lstStyle/>
          <a:p>
            <a:r>
              <a:rPr lang="vi-VN" dirty="0"/>
              <a:t>III. TRÍCH XUẤT ĐẶC TRƯNG VÀ ĐỐI SÁNH HÌNH ẢNH</a:t>
            </a:r>
            <a:endParaRPr lang="en-US" dirty="0"/>
          </a:p>
        </p:txBody>
      </p:sp>
      <p:sp>
        <p:nvSpPr>
          <p:cNvPr id="4" name="Text Placeholder 3">
            <a:extLst>
              <a:ext uri="{FF2B5EF4-FFF2-40B4-BE49-F238E27FC236}">
                <a16:creationId xmlns:a16="http://schemas.microsoft.com/office/drawing/2014/main" id="{0898B4DE-E291-1B98-1565-6730A0E5F827}"/>
              </a:ext>
            </a:extLst>
          </p:cNvPr>
          <p:cNvSpPr>
            <a:spLocks noGrp="1"/>
          </p:cNvSpPr>
          <p:nvPr>
            <p:ph type="body" idx="1"/>
          </p:nvPr>
        </p:nvSpPr>
        <p:spPr>
          <a:xfrm>
            <a:off x="338735" y="1721032"/>
            <a:ext cx="11514529" cy="4246936"/>
          </a:xfrm>
        </p:spPr>
        <p:txBody>
          <a:bodyPr/>
          <a:lstStyle/>
          <a:p>
            <a:r>
              <a:rPr lang="vi-VN" dirty="0"/>
              <a:t>Nhị phân hóa sơ đồ đặc trưng về hướng (BOCV)</a:t>
            </a:r>
            <a:endParaRPr lang="en-US" dirty="0"/>
          </a:p>
        </p:txBody>
      </p:sp>
      <p:sp>
        <p:nvSpPr>
          <p:cNvPr id="6" name="TextBox 5">
            <a:extLst>
              <a:ext uri="{FF2B5EF4-FFF2-40B4-BE49-F238E27FC236}">
                <a16:creationId xmlns:a16="http://schemas.microsoft.com/office/drawing/2014/main" id="{DC250358-C934-F441-A1F8-255338EFA552}"/>
              </a:ext>
            </a:extLst>
          </p:cNvPr>
          <p:cNvSpPr txBox="1"/>
          <p:nvPr/>
        </p:nvSpPr>
        <p:spPr>
          <a:xfrm>
            <a:off x="338735" y="890034"/>
            <a:ext cx="10975027" cy="830997"/>
          </a:xfrm>
          <a:prstGeom prst="rect">
            <a:avLst/>
          </a:prstGeom>
          <a:solidFill>
            <a:schemeClr val="tx1">
              <a:lumMod val="65000"/>
              <a:lumOff val="35000"/>
            </a:schemeClr>
          </a:solidFill>
        </p:spPr>
        <p:txBody>
          <a:bodyPr wrap="square" rtlCol="0">
            <a:spAutoFit/>
          </a:bodyPr>
          <a:lstStyle/>
          <a:p>
            <a:r>
              <a:rPr lang="vi-VN" sz="2400" dirty="0">
                <a:solidFill>
                  <a:schemeClr val="bg1"/>
                </a:solidFill>
              </a:rPr>
              <a:t>Một số phương pháp trích xuất đặc trưng và đối sánh hình ảnh điển hình</a:t>
            </a:r>
            <a:br>
              <a:rPr lang="vi-VN" sz="2400" dirty="0">
                <a:solidFill>
                  <a:schemeClr val="bg1"/>
                </a:solidFill>
              </a:rPr>
            </a:br>
            <a:endParaRPr lang="en-US" sz="2400" dirty="0">
              <a:solidFill>
                <a:schemeClr val="bg1"/>
              </a:solidFill>
            </a:endParaRPr>
          </a:p>
        </p:txBody>
      </p:sp>
      <p:pic>
        <p:nvPicPr>
          <p:cNvPr id="7" name="Picture 6">
            <a:extLst>
              <a:ext uri="{FF2B5EF4-FFF2-40B4-BE49-F238E27FC236}">
                <a16:creationId xmlns:a16="http://schemas.microsoft.com/office/drawing/2014/main" id="{0B0E11F5-D4B3-85D5-D245-DC6A6919A95F}"/>
              </a:ext>
            </a:extLst>
          </p:cNvPr>
          <p:cNvPicPr>
            <a:picLocks noChangeAspect="1"/>
          </p:cNvPicPr>
          <p:nvPr/>
        </p:nvPicPr>
        <p:blipFill>
          <a:blip r:embed="rId2"/>
          <a:stretch>
            <a:fillRect/>
          </a:stretch>
        </p:blipFill>
        <p:spPr>
          <a:xfrm>
            <a:off x="3684207" y="2651848"/>
            <a:ext cx="4823582" cy="3578573"/>
          </a:xfrm>
          <a:prstGeom prst="rect">
            <a:avLst/>
          </a:prstGeom>
        </p:spPr>
      </p:pic>
    </p:spTree>
    <p:extLst>
      <p:ext uri="{BB962C8B-B14F-4D97-AF65-F5344CB8AC3E}">
        <p14:creationId xmlns:p14="http://schemas.microsoft.com/office/powerpoint/2010/main" val="419460278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08931F1-3394-E429-3F4E-1F2A7C25101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22</a:t>
            </a:fld>
            <a:endParaRPr lang="en-US"/>
          </a:p>
        </p:txBody>
      </p:sp>
      <p:sp>
        <p:nvSpPr>
          <p:cNvPr id="3" name="Title 2">
            <a:extLst>
              <a:ext uri="{FF2B5EF4-FFF2-40B4-BE49-F238E27FC236}">
                <a16:creationId xmlns:a16="http://schemas.microsoft.com/office/drawing/2014/main" id="{DBD3C95C-A095-AE49-D0AC-D1DFDE8B113F}"/>
              </a:ext>
            </a:extLst>
          </p:cNvPr>
          <p:cNvSpPr>
            <a:spLocks noGrp="1"/>
          </p:cNvSpPr>
          <p:nvPr>
            <p:ph type="title"/>
          </p:nvPr>
        </p:nvSpPr>
        <p:spPr/>
        <p:txBody>
          <a:bodyPr/>
          <a:lstStyle/>
          <a:p>
            <a:r>
              <a:rPr lang="vi-VN" dirty="0"/>
              <a:t>III. TRÍCH XUẤT ĐẶC TRƯNG VÀ ĐỐI SÁNH HÌNH ẢNH</a:t>
            </a:r>
            <a:endParaRPr lang="en-US" dirty="0"/>
          </a:p>
        </p:txBody>
      </p:sp>
      <p:sp>
        <p:nvSpPr>
          <p:cNvPr id="4" name="Text Placeholder 3">
            <a:extLst>
              <a:ext uri="{FF2B5EF4-FFF2-40B4-BE49-F238E27FC236}">
                <a16:creationId xmlns:a16="http://schemas.microsoft.com/office/drawing/2014/main" id="{0898B4DE-E291-1B98-1565-6730A0E5F827}"/>
              </a:ext>
            </a:extLst>
          </p:cNvPr>
          <p:cNvSpPr>
            <a:spLocks noGrp="1"/>
          </p:cNvSpPr>
          <p:nvPr>
            <p:ph type="body" idx="1"/>
          </p:nvPr>
        </p:nvSpPr>
        <p:spPr>
          <a:xfrm>
            <a:off x="338735" y="1721030"/>
            <a:ext cx="11514529" cy="4246937"/>
          </a:xfrm>
        </p:spPr>
        <p:txBody>
          <a:bodyPr/>
          <a:lstStyle/>
          <a:p>
            <a:r>
              <a:rPr lang="vi-VN" dirty="0"/>
              <a:t>Biến đổi </a:t>
            </a:r>
            <a:r>
              <a:rPr lang="vi-VN" dirty="0" err="1"/>
              <a:t>Randon</a:t>
            </a:r>
            <a:r>
              <a:rPr lang="vi-VN" dirty="0"/>
              <a:t> cục bộ (LRT)</a:t>
            </a:r>
            <a:endParaRPr lang="en-US" dirty="0"/>
          </a:p>
        </p:txBody>
      </p:sp>
      <p:sp>
        <p:nvSpPr>
          <p:cNvPr id="6" name="TextBox 5">
            <a:extLst>
              <a:ext uri="{FF2B5EF4-FFF2-40B4-BE49-F238E27FC236}">
                <a16:creationId xmlns:a16="http://schemas.microsoft.com/office/drawing/2014/main" id="{DC250358-C934-F441-A1F8-255338EFA552}"/>
              </a:ext>
            </a:extLst>
          </p:cNvPr>
          <p:cNvSpPr txBox="1"/>
          <p:nvPr/>
        </p:nvSpPr>
        <p:spPr>
          <a:xfrm>
            <a:off x="338735" y="890033"/>
            <a:ext cx="11514527" cy="830997"/>
          </a:xfrm>
          <a:prstGeom prst="rect">
            <a:avLst/>
          </a:prstGeom>
          <a:solidFill>
            <a:schemeClr val="tx1">
              <a:lumMod val="65000"/>
              <a:lumOff val="35000"/>
            </a:schemeClr>
          </a:solidFill>
        </p:spPr>
        <p:txBody>
          <a:bodyPr wrap="square" rtlCol="0">
            <a:spAutoFit/>
          </a:bodyPr>
          <a:lstStyle/>
          <a:p>
            <a:r>
              <a:rPr lang="vi-VN" sz="2400" dirty="0">
                <a:solidFill>
                  <a:schemeClr val="bg1"/>
                </a:solidFill>
              </a:rPr>
              <a:t>Một số phương pháp trích xuất đặc trưng và đối sánh hình ảnh điển hình</a:t>
            </a:r>
            <a:br>
              <a:rPr lang="vi-VN" sz="2400" dirty="0">
                <a:solidFill>
                  <a:schemeClr val="bg1"/>
                </a:solidFill>
              </a:rPr>
            </a:br>
            <a:endParaRPr lang="en-US" sz="2400" dirty="0">
              <a:solidFill>
                <a:schemeClr val="bg1"/>
              </a:solidFill>
            </a:endParaRPr>
          </a:p>
        </p:txBody>
      </p:sp>
      <p:pic>
        <p:nvPicPr>
          <p:cNvPr id="8" name="Picture 7">
            <a:extLst>
              <a:ext uri="{FF2B5EF4-FFF2-40B4-BE49-F238E27FC236}">
                <a16:creationId xmlns:a16="http://schemas.microsoft.com/office/drawing/2014/main" id="{FC701E5E-35E0-863E-4F19-088E48F642BB}"/>
              </a:ext>
            </a:extLst>
          </p:cNvPr>
          <p:cNvPicPr>
            <a:picLocks noChangeAspect="1"/>
          </p:cNvPicPr>
          <p:nvPr/>
        </p:nvPicPr>
        <p:blipFill>
          <a:blip r:embed="rId2"/>
          <a:stretch>
            <a:fillRect/>
          </a:stretch>
        </p:blipFill>
        <p:spPr>
          <a:xfrm>
            <a:off x="3136308" y="2737194"/>
            <a:ext cx="5818556" cy="1777559"/>
          </a:xfrm>
          <a:prstGeom prst="rect">
            <a:avLst/>
          </a:prstGeom>
        </p:spPr>
      </p:pic>
      <p:pic>
        <p:nvPicPr>
          <p:cNvPr id="10" name="Picture 9">
            <a:extLst>
              <a:ext uri="{FF2B5EF4-FFF2-40B4-BE49-F238E27FC236}">
                <a16:creationId xmlns:a16="http://schemas.microsoft.com/office/drawing/2014/main" id="{0CA98BC0-E3A3-4D85-2363-C3C0B3C54C51}"/>
              </a:ext>
            </a:extLst>
          </p:cNvPr>
          <p:cNvPicPr>
            <a:picLocks noChangeAspect="1"/>
          </p:cNvPicPr>
          <p:nvPr/>
        </p:nvPicPr>
        <p:blipFill>
          <a:blip r:embed="rId3"/>
          <a:stretch>
            <a:fillRect/>
          </a:stretch>
        </p:blipFill>
        <p:spPr>
          <a:xfrm>
            <a:off x="3136307" y="4514753"/>
            <a:ext cx="5919379" cy="1777559"/>
          </a:xfrm>
          <a:prstGeom prst="rect">
            <a:avLst/>
          </a:prstGeom>
        </p:spPr>
      </p:pic>
    </p:spTree>
    <p:extLst>
      <p:ext uri="{BB962C8B-B14F-4D97-AF65-F5344CB8AC3E}">
        <p14:creationId xmlns:p14="http://schemas.microsoft.com/office/powerpoint/2010/main" val="348587211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08931F1-3394-E429-3F4E-1F2A7C25101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23</a:t>
            </a:fld>
            <a:endParaRPr lang="en-US"/>
          </a:p>
        </p:txBody>
      </p:sp>
      <p:sp>
        <p:nvSpPr>
          <p:cNvPr id="3" name="Title 2">
            <a:extLst>
              <a:ext uri="{FF2B5EF4-FFF2-40B4-BE49-F238E27FC236}">
                <a16:creationId xmlns:a16="http://schemas.microsoft.com/office/drawing/2014/main" id="{DBD3C95C-A095-AE49-D0AC-D1DFDE8B113F}"/>
              </a:ext>
            </a:extLst>
          </p:cNvPr>
          <p:cNvSpPr>
            <a:spLocks noGrp="1"/>
          </p:cNvSpPr>
          <p:nvPr>
            <p:ph type="title"/>
          </p:nvPr>
        </p:nvSpPr>
        <p:spPr/>
        <p:txBody>
          <a:bodyPr/>
          <a:lstStyle/>
          <a:p>
            <a:r>
              <a:rPr lang="vi-VN" dirty="0"/>
              <a:t>III. TRÍCH XUẤT ĐẶC TRƯNG VÀ ĐỐI SÁNH HÌNH ẢNH</a:t>
            </a:r>
            <a:endParaRPr lang="en-US" dirty="0"/>
          </a:p>
        </p:txBody>
      </p:sp>
      <p:sp>
        <p:nvSpPr>
          <p:cNvPr id="4" name="Text Placeholder 3">
            <a:extLst>
              <a:ext uri="{FF2B5EF4-FFF2-40B4-BE49-F238E27FC236}">
                <a16:creationId xmlns:a16="http://schemas.microsoft.com/office/drawing/2014/main" id="{0898B4DE-E291-1B98-1565-6730A0E5F827}"/>
              </a:ext>
            </a:extLst>
          </p:cNvPr>
          <p:cNvSpPr>
            <a:spLocks noGrp="1"/>
          </p:cNvSpPr>
          <p:nvPr>
            <p:ph type="body" idx="1"/>
          </p:nvPr>
        </p:nvSpPr>
        <p:spPr>
          <a:xfrm>
            <a:off x="338735" y="1721030"/>
            <a:ext cx="11514529" cy="4246938"/>
          </a:xfrm>
        </p:spPr>
        <p:txBody>
          <a:bodyPr/>
          <a:lstStyle/>
          <a:p>
            <a:r>
              <a:rPr lang="vi-VN" dirty="0"/>
              <a:t>Mã hóa sơ đồ đặc trưng định hướng và đặc trưng độ lớn</a:t>
            </a:r>
            <a:endParaRPr lang="en-US" dirty="0"/>
          </a:p>
          <a:p>
            <a:endParaRPr lang="en-US" dirty="0"/>
          </a:p>
        </p:txBody>
      </p:sp>
      <p:sp>
        <p:nvSpPr>
          <p:cNvPr id="6" name="TextBox 5">
            <a:extLst>
              <a:ext uri="{FF2B5EF4-FFF2-40B4-BE49-F238E27FC236}">
                <a16:creationId xmlns:a16="http://schemas.microsoft.com/office/drawing/2014/main" id="{DC250358-C934-F441-A1F8-255338EFA552}"/>
              </a:ext>
            </a:extLst>
          </p:cNvPr>
          <p:cNvSpPr txBox="1"/>
          <p:nvPr/>
        </p:nvSpPr>
        <p:spPr>
          <a:xfrm>
            <a:off x="338735" y="890033"/>
            <a:ext cx="11514527" cy="830997"/>
          </a:xfrm>
          <a:prstGeom prst="rect">
            <a:avLst/>
          </a:prstGeom>
          <a:solidFill>
            <a:schemeClr val="tx1">
              <a:lumMod val="65000"/>
              <a:lumOff val="35000"/>
            </a:schemeClr>
          </a:solidFill>
        </p:spPr>
        <p:txBody>
          <a:bodyPr wrap="square" rtlCol="0">
            <a:spAutoFit/>
          </a:bodyPr>
          <a:lstStyle/>
          <a:p>
            <a:r>
              <a:rPr lang="vi-VN" sz="2400" dirty="0">
                <a:solidFill>
                  <a:schemeClr val="bg1"/>
                </a:solidFill>
              </a:rPr>
              <a:t>Một số phương pháp trích xuất đặc trưng và đối sánh hình ảnh điển hình</a:t>
            </a:r>
            <a:br>
              <a:rPr lang="vi-VN" sz="2400" dirty="0">
                <a:solidFill>
                  <a:schemeClr val="bg1"/>
                </a:solidFill>
              </a:rPr>
            </a:br>
            <a:endParaRPr lang="en-US" sz="2400" dirty="0">
              <a:solidFill>
                <a:schemeClr val="bg1"/>
              </a:solidFill>
            </a:endParaRPr>
          </a:p>
        </p:txBody>
      </p:sp>
      <p:pic>
        <p:nvPicPr>
          <p:cNvPr id="8" name="Picture 7">
            <a:extLst>
              <a:ext uri="{FF2B5EF4-FFF2-40B4-BE49-F238E27FC236}">
                <a16:creationId xmlns:a16="http://schemas.microsoft.com/office/drawing/2014/main" id="{E63CFAB8-EB47-375A-F00A-D401BE0A84A8}"/>
              </a:ext>
            </a:extLst>
          </p:cNvPr>
          <p:cNvPicPr>
            <a:picLocks noChangeAspect="1"/>
          </p:cNvPicPr>
          <p:nvPr/>
        </p:nvPicPr>
        <p:blipFill>
          <a:blip r:embed="rId2"/>
          <a:stretch>
            <a:fillRect/>
          </a:stretch>
        </p:blipFill>
        <p:spPr>
          <a:xfrm>
            <a:off x="4087430" y="2325917"/>
            <a:ext cx="2421552" cy="1295581"/>
          </a:xfrm>
          <a:prstGeom prst="rect">
            <a:avLst/>
          </a:prstGeom>
        </p:spPr>
      </p:pic>
      <p:pic>
        <p:nvPicPr>
          <p:cNvPr id="12" name="Picture 11">
            <a:extLst>
              <a:ext uri="{FF2B5EF4-FFF2-40B4-BE49-F238E27FC236}">
                <a16:creationId xmlns:a16="http://schemas.microsoft.com/office/drawing/2014/main" id="{87E30C45-958D-8E58-C75A-96F46887458F}"/>
              </a:ext>
            </a:extLst>
          </p:cNvPr>
          <p:cNvPicPr>
            <a:picLocks noChangeAspect="1"/>
          </p:cNvPicPr>
          <p:nvPr/>
        </p:nvPicPr>
        <p:blipFill>
          <a:blip r:embed="rId3"/>
          <a:stretch>
            <a:fillRect/>
          </a:stretch>
        </p:blipFill>
        <p:spPr>
          <a:xfrm>
            <a:off x="7945735" y="2352599"/>
            <a:ext cx="2421552" cy="1295581"/>
          </a:xfrm>
          <a:prstGeom prst="rect">
            <a:avLst/>
          </a:prstGeom>
        </p:spPr>
      </p:pic>
      <p:pic>
        <p:nvPicPr>
          <p:cNvPr id="7" name="Picture 6">
            <a:extLst>
              <a:ext uri="{FF2B5EF4-FFF2-40B4-BE49-F238E27FC236}">
                <a16:creationId xmlns:a16="http://schemas.microsoft.com/office/drawing/2014/main" id="{9102DA50-E897-422C-7109-ABEEF668E969}"/>
              </a:ext>
            </a:extLst>
          </p:cNvPr>
          <p:cNvPicPr>
            <a:picLocks noChangeAspect="1"/>
          </p:cNvPicPr>
          <p:nvPr/>
        </p:nvPicPr>
        <p:blipFill>
          <a:blip r:embed="rId4"/>
          <a:stretch>
            <a:fillRect/>
          </a:stretch>
        </p:blipFill>
        <p:spPr>
          <a:xfrm>
            <a:off x="4087430" y="4997368"/>
            <a:ext cx="2421552" cy="1295581"/>
          </a:xfrm>
          <a:prstGeom prst="rect">
            <a:avLst/>
          </a:prstGeom>
        </p:spPr>
      </p:pic>
      <p:pic>
        <p:nvPicPr>
          <p:cNvPr id="11" name="Picture 10">
            <a:extLst>
              <a:ext uri="{FF2B5EF4-FFF2-40B4-BE49-F238E27FC236}">
                <a16:creationId xmlns:a16="http://schemas.microsoft.com/office/drawing/2014/main" id="{A9CAEBB2-7726-BD40-DB41-524F9019901C}"/>
              </a:ext>
            </a:extLst>
          </p:cNvPr>
          <p:cNvPicPr>
            <a:picLocks noChangeAspect="1"/>
          </p:cNvPicPr>
          <p:nvPr/>
        </p:nvPicPr>
        <p:blipFill>
          <a:blip r:embed="rId5"/>
          <a:stretch>
            <a:fillRect/>
          </a:stretch>
        </p:blipFill>
        <p:spPr>
          <a:xfrm>
            <a:off x="7945735" y="5020264"/>
            <a:ext cx="2421552" cy="1272685"/>
          </a:xfrm>
          <a:prstGeom prst="rect">
            <a:avLst/>
          </a:prstGeom>
        </p:spPr>
      </p:pic>
      <p:pic>
        <p:nvPicPr>
          <p:cNvPr id="9" name="Picture 8">
            <a:extLst>
              <a:ext uri="{FF2B5EF4-FFF2-40B4-BE49-F238E27FC236}">
                <a16:creationId xmlns:a16="http://schemas.microsoft.com/office/drawing/2014/main" id="{9D232F48-95DC-EDC2-0447-E19C587D9B5B}"/>
              </a:ext>
            </a:extLst>
          </p:cNvPr>
          <p:cNvPicPr>
            <a:picLocks noChangeAspect="1"/>
          </p:cNvPicPr>
          <p:nvPr/>
        </p:nvPicPr>
        <p:blipFill>
          <a:blip r:embed="rId6"/>
          <a:stretch>
            <a:fillRect/>
          </a:stretch>
        </p:blipFill>
        <p:spPr>
          <a:xfrm>
            <a:off x="4087430" y="3621498"/>
            <a:ext cx="2421552" cy="1268899"/>
          </a:xfrm>
          <a:prstGeom prst="rect">
            <a:avLst/>
          </a:prstGeom>
        </p:spPr>
      </p:pic>
      <p:pic>
        <p:nvPicPr>
          <p:cNvPr id="15" name="Picture 14">
            <a:extLst>
              <a:ext uri="{FF2B5EF4-FFF2-40B4-BE49-F238E27FC236}">
                <a16:creationId xmlns:a16="http://schemas.microsoft.com/office/drawing/2014/main" id="{F673D566-A5A8-2C8E-92C8-FF9EEC72470C}"/>
              </a:ext>
            </a:extLst>
          </p:cNvPr>
          <p:cNvPicPr>
            <a:picLocks noChangeAspect="1"/>
          </p:cNvPicPr>
          <p:nvPr/>
        </p:nvPicPr>
        <p:blipFill>
          <a:blip r:embed="rId7"/>
          <a:stretch>
            <a:fillRect/>
          </a:stretch>
        </p:blipFill>
        <p:spPr>
          <a:xfrm>
            <a:off x="7945735" y="3683902"/>
            <a:ext cx="2421552" cy="1372084"/>
          </a:xfrm>
          <a:prstGeom prst="rect">
            <a:avLst/>
          </a:prstGeom>
        </p:spPr>
      </p:pic>
    </p:spTree>
    <p:extLst>
      <p:ext uri="{BB962C8B-B14F-4D97-AF65-F5344CB8AC3E}">
        <p14:creationId xmlns:p14="http://schemas.microsoft.com/office/powerpoint/2010/main" val="57495773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08931F1-3394-E429-3F4E-1F2A7C25101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24</a:t>
            </a:fld>
            <a:endParaRPr lang="en-US"/>
          </a:p>
        </p:txBody>
      </p:sp>
      <p:sp>
        <p:nvSpPr>
          <p:cNvPr id="3" name="Title 2">
            <a:extLst>
              <a:ext uri="{FF2B5EF4-FFF2-40B4-BE49-F238E27FC236}">
                <a16:creationId xmlns:a16="http://schemas.microsoft.com/office/drawing/2014/main" id="{DBD3C95C-A095-AE49-D0AC-D1DFDE8B113F}"/>
              </a:ext>
            </a:extLst>
          </p:cNvPr>
          <p:cNvSpPr>
            <a:spLocks noGrp="1"/>
          </p:cNvSpPr>
          <p:nvPr>
            <p:ph type="title"/>
          </p:nvPr>
        </p:nvSpPr>
        <p:spPr/>
        <p:txBody>
          <a:bodyPr/>
          <a:lstStyle/>
          <a:p>
            <a:r>
              <a:rPr lang="vi-VN" dirty="0"/>
              <a:t>III. TRÍCH XUẤT ĐẶC TRƯNG VÀ ĐỐI SÁNH HÌNH ẢNH</a:t>
            </a:r>
            <a:endParaRPr lang="en-US" dirty="0"/>
          </a:p>
        </p:txBody>
      </p:sp>
      <p:sp>
        <p:nvSpPr>
          <p:cNvPr id="4" name="Text Placeholder 3">
            <a:extLst>
              <a:ext uri="{FF2B5EF4-FFF2-40B4-BE49-F238E27FC236}">
                <a16:creationId xmlns:a16="http://schemas.microsoft.com/office/drawing/2014/main" id="{0898B4DE-E291-1B98-1565-6730A0E5F827}"/>
              </a:ext>
            </a:extLst>
          </p:cNvPr>
          <p:cNvSpPr>
            <a:spLocks noGrp="1"/>
          </p:cNvSpPr>
          <p:nvPr>
            <p:ph type="body" idx="1"/>
          </p:nvPr>
        </p:nvSpPr>
        <p:spPr>
          <a:xfrm>
            <a:off x="338735" y="867905"/>
            <a:ext cx="11514529" cy="5100063"/>
          </a:xfrm>
        </p:spPr>
        <p:txBody>
          <a:bodyPr/>
          <a:lstStyle/>
          <a:p>
            <a:pPr marL="50800" indent="0">
              <a:buNone/>
            </a:pPr>
            <a:r>
              <a:rPr lang="vi-VN" sz="2400" dirty="0"/>
              <a:t>Thuận toán biến đổi sóng </a:t>
            </a:r>
            <a:r>
              <a:rPr lang="vi-VN" sz="2400" dirty="0" err="1"/>
              <a:t>Gabor</a:t>
            </a:r>
            <a:r>
              <a:rPr lang="vi-VN" sz="2400" dirty="0"/>
              <a:t>:</a:t>
            </a:r>
          </a:p>
          <a:p>
            <a:endParaRPr lang="vi-VN" dirty="0"/>
          </a:p>
          <a:p>
            <a:pPr marL="50800" indent="0">
              <a:buNone/>
            </a:pPr>
            <a:r>
              <a:rPr lang="vi-VN" sz="2400" dirty="0"/>
              <a:t>Với các thành phần:</a:t>
            </a:r>
          </a:p>
          <a:p>
            <a:pPr marL="50800" indent="0">
              <a:buNone/>
            </a:pPr>
            <a:endParaRPr lang="vi-VN" sz="2400" dirty="0"/>
          </a:p>
          <a:p>
            <a:pPr marL="50800" indent="0">
              <a:buNone/>
            </a:pPr>
            <a:r>
              <a:rPr lang="vi-VN" sz="2400" dirty="0"/>
              <a:t>Từ công thức </a:t>
            </a:r>
            <a:r>
              <a:rPr lang="vi-VN" sz="2400" dirty="0" err="1"/>
              <a:t>Euler</a:t>
            </a:r>
            <a:r>
              <a:rPr lang="vi-VN" sz="2400" dirty="0"/>
              <a:t>:</a:t>
            </a:r>
          </a:p>
          <a:p>
            <a:pPr marL="50800" indent="0">
              <a:buNone/>
            </a:pPr>
            <a:endParaRPr lang="vi-VN" sz="2400" dirty="0"/>
          </a:p>
          <a:p>
            <a:pPr marL="50800" indent="0">
              <a:buNone/>
            </a:pPr>
            <a:r>
              <a:rPr lang="vi-VN" sz="2400" dirty="0"/>
              <a:t>Phần thực và phần ảo của phép biến đổi sóng </a:t>
            </a:r>
            <a:r>
              <a:rPr lang="vi-VN" sz="2400" dirty="0" err="1"/>
              <a:t>Gabor</a:t>
            </a:r>
            <a:r>
              <a:rPr lang="vi-VN" sz="2400" dirty="0"/>
              <a:t>:</a:t>
            </a:r>
          </a:p>
          <a:p>
            <a:pPr marL="50800" indent="0">
              <a:buNone/>
            </a:pPr>
            <a:endParaRPr lang="en-US" sz="2400" dirty="0"/>
          </a:p>
        </p:txBody>
      </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3AA9B49D-EF19-2859-3E82-82212A878794}"/>
                  </a:ext>
                </a:extLst>
              </p:cNvPr>
              <p:cNvSpPr txBox="1"/>
              <p:nvPr/>
            </p:nvSpPr>
            <p:spPr>
              <a:xfrm>
                <a:off x="1704814" y="1425844"/>
                <a:ext cx="7451697" cy="631135"/>
              </a:xfrm>
              <a:prstGeom prst="rect">
                <a:avLst/>
              </a:prstGeom>
              <a:noFill/>
            </p:spPr>
            <p:txBody>
              <a:bodyPr wrap="square" rtlCol="0">
                <a:spAutoFit/>
              </a:bodyPr>
              <a:lstStyle/>
              <a:p>
                <a:pPr indent="457200">
                  <a:lnSpc>
                    <a:spcPct val="107000"/>
                  </a:lnSpc>
                  <a:spcAft>
                    <a:spcPts val="800"/>
                  </a:spcAft>
                </a:pPr>
                <a:r>
                  <a:rPr lang="en-US" sz="1800" kern="100" dirty="0">
                    <a:effectLst/>
                    <a:latin typeface="Cambria Math" panose="02040503050406030204" pitchFamily="18" charset="0"/>
                    <a:ea typeface="Calibri" panose="020F0502020204030204" pitchFamily="34" charset="0"/>
                    <a:cs typeface="Cambria Math" panose="02040503050406030204" pitchFamily="18" charset="0"/>
                  </a:rPr>
                  <a:t>𝜓</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a:t>
                </a:r>
                <a:r>
                  <a:rPr lang="en-US" sz="1800" kern="100" dirty="0">
                    <a:effectLst/>
                    <a:latin typeface="Cambria Math" panose="02040503050406030204" pitchFamily="18" charset="0"/>
                    <a:ea typeface="Calibri" panose="020F0502020204030204" pitchFamily="34" charset="0"/>
                    <a:cs typeface="Cambria Math" panose="02040503050406030204" pitchFamily="18" charset="0"/>
                  </a:rPr>
                  <a:t>𝑥</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kern="100" dirty="0">
                    <a:effectLst/>
                    <a:latin typeface="Cambria Math" panose="02040503050406030204" pitchFamily="18" charset="0"/>
                    <a:ea typeface="Calibri" panose="020F0502020204030204" pitchFamily="34" charset="0"/>
                    <a:cs typeface="Cambria Math" panose="02040503050406030204" pitchFamily="18" charset="0"/>
                  </a:rPr>
                  <a:t>𝑦</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14:m>
                  <m:oMath xmlns:m="http://schemas.openxmlformats.org/officeDocument/2006/math">
                    <m:sSub>
                      <m:sSub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sSubPr>
                      <m:e>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𝜔</m:t>
                        </m:r>
                      </m:e>
                      <m:sub>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0</m:t>
                        </m:r>
                      </m:sub>
                    </m:sSub>
                  </m:oMath>
                </a14:m>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kern="100" dirty="0">
                    <a:effectLst/>
                    <a:latin typeface="Cambria Math" panose="02040503050406030204" pitchFamily="18" charset="0"/>
                    <a:ea typeface="Calibri" panose="020F0502020204030204" pitchFamily="34" charset="0"/>
                    <a:cs typeface="Cambria Math" panose="02040503050406030204" pitchFamily="18" charset="0"/>
                  </a:rPr>
                  <a:t>𝜃</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 </a:t>
                </a:r>
                <a14:m>
                  <m:oMath xmlns:m="http://schemas.openxmlformats.org/officeDocument/2006/math">
                    <m:f>
                      <m:f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fPr>
                      <m:num>
                        <m:sSub>
                          <m:sSub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sSubPr>
                          <m:e>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𝜔</m:t>
                            </m:r>
                          </m:e>
                          <m:sub>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0</m:t>
                            </m:r>
                          </m:sub>
                        </m:sSub>
                      </m:num>
                      <m:den>
                        <m:rad>
                          <m:radPr>
                            <m:degHide m:val="on"/>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radPr>
                          <m:deg/>
                          <m:e>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2</m:t>
                            </m:r>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𝜋</m:t>
                            </m:r>
                          </m:e>
                        </m:rad>
                        <m:r>
                          <m:rPr>
                            <m:sty m:val="p"/>
                          </m:rPr>
                          <a:rPr lang="en-US" sz="1800" kern="100">
                            <a:effectLst/>
                            <a:latin typeface="Cambria Math" panose="02040503050406030204" pitchFamily="18" charset="0"/>
                            <a:ea typeface="Calibri" panose="020F0502020204030204" pitchFamily="34" charset="0"/>
                            <a:cs typeface="Times New Roman" panose="02020603050405020304" pitchFamily="18" charset="0"/>
                          </a:rPr>
                          <m:t>κ</m:t>
                        </m:r>
                      </m:den>
                    </m:f>
                    <m:sSup>
                      <m:sSup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sSupPr>
                      <m:e>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ⅇ</m:t>
                        </m:r>
                      </m:e>
                      <m:sup>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m:t>
                        </m:r>
                        <m:f>
                          <m:f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fPr>
                          <m:num>
                            <m:sSub>
                              <m:sSub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sSubPr>
                              <m:e>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𝜔</m:t>
                                </m:r>
                              </m:e>
                              <m:sub>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0</m:t>
                                </m:r>
                              </m:sub>
                            </m:sSub>
                          </m:num>
                          <m:den>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8</m:t>
                            </m:r>
                            <m:sSup>
                              <m:sSup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sSupPr>
                              <m:e>
                                <m:r>
                                  <m:rPr>
                                    <m:sty m:val="p"/>
                                  </m:rPr>
                                  <a:rPr lang="en-US" sz="1800" kern="100">
                                    <a:effectLst/>
                                    <a:latin typeface="Cambria Math" panose="02040503050406030204" pitchFamily="18" charset="0"/>
                                    <a:ea typeface="Calibri" panose="020F0502020204030204" pitchFamily="34" charset="0"/>
                                    <a:cs typeface="Times New Roman" panose="02020603050405020304" pitchFamily="18" charset="0"/>
                                  </a:rPr>
                                  <m:t>κ</m:t>
                                </m:r>
                              </m:e>
                              <m:sup>
                                <m:r>
                                  <a:rPr lang="en-US" sz="1800" kern="100">
                                    <a:effectLst/>
                                    <a:latin typeface="Cambria Math" panose="02040503050406030204" pitchFamily="18" charset="0"/>
                                    <a:ea typeface="Calibri" panose="020F0502020204030204" pitchFamily="34" charset="0"/>
                                    <a:cs typeface="Times New Roman" panose="02020603050405020304" pitchFamily="18" charset="0"/>
                                  </a:rPr>
                                  <m:t>2</m:t>
                                </m:r>
                              </m:sup>
                            </m:sSup>
                          </m:den>
                        </m:f>
                        <m:d>
                          <m:d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dPr>
                          <m:e>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4</m:t>
                            </m:r>
                            <m:sSup>
                              <m:sSup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sSupPr>
                              <m:e>
                                <m:sSup>
                                  <m:sSup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sSupPr>
                                  <m:e>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𝑥</m:t>
                                    </m:r>
                                  </m:e>
                                  <m:sup>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m:t>
                                    </m:r>
                                  </m:sup>
                                </m:sSup>
                              </m:e>
                              <m:sup>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2</m:t>
                                </m:r>
                              </m:sup>
                            </m:sSup>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m:t>
                            </m:r>
                            <m:sSup>
                              <m:sSup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sSupPr>
                              <m:e>
                                <m:sSup>
                                  <m:sSup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sSupPr>
                                  <m:e>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𝑦</m:t>
                                    </m:r>
                                  </m:e>
                                  <m:sup>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m:t>
                                    </m:r>
                                  </m:sup>
                                </m:sSup>
                              </m:e>
                              <m:sup>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2</m:t>
                                </m:r>
                              </m:sup>
                            </m:sSup>
                          </m:e>
                        </m:d>
                      </m:sup>
                    </m:sSup>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m:t>
                    </m:r>
                    <m:sSup>
                      <m:sSup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sSupPr>
                      <m:e>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ⅇ</m:t>
                        </m:r>
                      </m:e>
                      <m:sup>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𝑖</m:t>
                        </m:r>
                        <m:sSub>
                          <m:sSub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sSubPr>
                          <m:e>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𝜔</m:t>
                            </m:r>
                          </m:e>
                          <m:sub>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0</m:t>
                            </m:r>
                          </m:sub>
                        </m:sSub>
                        <m:sSup>
                          <m:sSup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sSupPr>
                          <m:e>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𝑥</m:t>
                            </m:r>
                          </m:e>
                          <m:sup>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m:t>
                            </m:r>
                          </m:sup>
                        </m:sSup>
                      </m:sup>
                    </m:sSup>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m:t>
                    </m:r>
                    <m:sSup>
                      <m:sSup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sSupPr>
                      <m:e>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𝑒</m:t>
                        </m:r>
                      </m:e>
                      <m:sup>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m:t>
                        </m:r>
                        <m:f>
                          <m:f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fPr>
                          <m:num>
                            <m:sSup>
                              <m:sSup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sSupPr>
                              <m:e>
                                <m:r>
                                  <m:rPr>
                                    <m:sty m:val="p"/>
                                  </m:rPr>
                                  <a:rPr lang="en-US" sz="1800" kern="100">
                                    <a:effectLst/>
                                    <a:latin typeface="Cambria Math" panose="02040503050406030204" pitchFamily="18" charset="0"/>
                                    <a:ea typeface="Calibri" panose="020F0502020204030204" pitchFamily="34" charset="0"/>
                                    <a:cs typeface="Times New Roman" panose="02020603050405020304" pitchFamily="18" charset="0"/>
                                  </a:rPr>
                                  <m:t>κ</m:t>
                                </m:r>
                              </m:e>
                              <m:sup>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2</m:t>
                                </m:r>
                              </m:sup>
                            </m:sSup>
                          </m:num>
                          <m:den>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2</m:t>
                            </m:r>
                          </m:den>
                        </m:f>
                      </m:sup>
                    </m:sSup>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m:t>
                    </m:r>
                  </m:oMath>
                </a14:m>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mc:Choice>
        <mc:Fallback xmlns="">
          <p:sp>
            <p:nvSpPr>
              <p:cNvPr id="7" name="TextBox 6">
                <a:extLst>
                  <a:ext uri="{FF2B5EF4-FFF2-40B4-BE49-F238E27FC236}">
                    <a16:creationId xmlns:a16="http://schemas.microsoft.com/office/drawing/2014/main" id="{3AA9B49D-EF19-2859-3E82-82212A878794}"/>
                  </a:ext>
                </a:extLst>
              </p:cNvPr>
              <p:cNvSpPr txBox="1">
                <a:spLocks noRot="1" noChangeAspect="1" noMove="1" noResize="1" noEditPoints="1" noAdjustHandles="1" noChangeArrowheads="1" noChangeShapeType="1" noTextEdit="1"/>
              </p:cNvSpPr>
              <p:nvPr/>
            </p:nvSpPr>
            <p:spPr>
              <a:xfrm>
                <a:off x="1704814" y="1425844"/>
                <a:ext cx="7451697" cy="631135"/>
              </a:xfrm>
              <a:prstGeom prst="rect">
                <a:avLst/>
              </a:prstGeom>
              <a:blipFill>
                <a:blip r:embed="rId2"/>
                <a:stretch>
                  <a:fillRect b="-388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CFE1B6C1-2A7D-810F-1786-4418F6633DDF}"/>
                  </a:ext>
                </a:extLst>
              </p:cNvPr>
              <p:cNvSpPr txBox="1"/>
              <p:nvPr/>
            </p:nvSpPr>
            <p:spPr>
              <a:xfrm>
                <a:off x="1246550" y="2376243"/>
                <a:ext cx="6772759" cy="491288"/>
              </a:xfrm>
              <a:prstGeom prst="rect">
                <a:avLst/>
              </a:prstGeom>
              <a:noFill/>
            </p:spPr>
            <p:txBody>
              <a:bodyPr wrap="square" rtlCol="0">
                <a:spAutoFit/>
              </a:bodyPr>
              <a:lstStyle/>
              <a:p>
                <a:pPr indent="457200">
                  <a:lnSpc>
                    <a:spcPct val="107000"/>
                  </a:lnSpc>
                  <a:spcAft>
                    <a:spcPts val="800"/>
                  </a:spcAft>
                </a:pPr>
                <a14:m>
                  <m:oMathPara xmlns:m="http://schemas.openxmlformats.org/officeDocument/2006/math">
                    <m:oMathParaPr>
                      <m:jc m:val="centerGroup"/>
                    </m:oMathParaPr>
                    <m:oMath xmlns:m="http://schemas.openxmlformats.org/officeDocument/2006/math">
                      <m:sSup>
                        <m:sSupPr>
                          <m:ctrlPr>
                            <a:rPr lang="en-US" sz="1800" i="1" kern="100" smtClean="0">
                              <a:effectLst/>
                              <a:latin typeface="Cambria Math" panose="02040503050406030204" pitchFamily="18" charset="0"/>
                              <a:ea typeface="Cambria Math" panose="02040503050406030204" pitchFamily="18" charset="0"/>
                              <a:cs typeface="Times New Roman" panose="02020603050405020304" pitchFamily="18" charset="0"/>
                            </a:rPr>
                          </m:ctrlPr>
                        </m:sSupPr>
                        <m:e>
                          <m:r>
                            <a:rPr lang="en-US" sz="1800" i="1" kern="100">
                              <a:effectLst/>
                              <a:latin typeface="Cambria Math" panose="02040503050406030204" pitchFamily="18" charset="0"/>
                              <a:ea typeface="Cambria Math" panose="02040503050406030204" pitchFamily="18" charset="0"/>
                              <a:cs typeface="Times New Roman" panose="02020603050405020304" pitchFamily="18" charset="0"/>
                            </a:rPr>
                            <m:t>𝑥</m:t>
                          </m:r>
                        </m:e>
                        <m:sup>
                          <m:r>
                            <a:rPr lang="en-US" sz="1800" i="1" kern="100">
                              <a:effectLst/>
                              <a:latin typeface="Cambria Math" panose="02040503050406030204" pitchFamily="18" charset="0"/>
                              <a:ea typeface="Cambria Math" panose="02040503050406030204" pitchFamily="18" charset="0"/>
                              <a:cs typeface="Times New Roman" panose="02020603050405020304" pitchFamily="18" charset="0"/>
                            </a:rPr>
                            <m:t>′</m:t>
                          </m:r>
                        </m:sup>
                      </m:sSup>
                      <m:r>
                        <a:rPr lang="en-US" sz="1800" i="1" kern="100">
                          <a:effectLst/>
                          <a:latin typeface="Cambria Math" panose="02040503050406030204" pitchFamily="18" charset="0"/>
                          <a:ea typeface="Cambria Math" panose="02040503050406030204" pitchFamily="18" charset="0"/>
                          <a:cs typeface="Times New Roman" panose="02020603050405020304" pitchFamily="18" charset="0"/>
                        </a:rPr>
                        <m:t>=</m:t>
                      </m:r>
                      <m:r>
                        <a:rPr lang="en-US" sz="1800" i="1" kern="100">
                          <a:effectLst/>
                          <a:latin typeface="Cambria Math" panose="02040503050406030204" pitchFamily="18" charset="0"/>
                          <a:ea typeface="Cambria Math" panose="02040503050406030204" pitchFamily="18" charset="0"/>
                          <a:cs typeface="Times New Roman" panose="02020603050405020304" pitchFamily="18" charset="0"/>
                        </a:rPr>
                        <m:t>𝑥</m:t>
                      </m:r>
                      <m:func>
                        <m:funcPr>
                          <m:ctrlPr>
                            <a:rPr lang="en-US" sz="1800" i="1" kern="100">
                              <a:effectLst/>
                              <a:latin typeface="Cambria Math" panose="02040503050406030204" pitchFamily="18" charset="0"/>
                              <a:ea typeface="Cambria Math" panose="02040503050406030204" pitchFamily="18" charset="0"/>
                              <a:cs typeface="Times New Roman" panose="02020603050405020304" pitchFamily="18" charset="0"/>
                            </a:rPr>
                          </m:ctrlPr>
                        </m:funcPr>
                        <m:fName>
                          <m:r>
                            <m:rPr>
                              <m:sty m:val="p"/>
                            </m:rPr>
                            <a:rPr lang="en-US" sz="1800" kern="100">
                              <a:effectLst/>
                              <a:latin typeface="Cambria Math" panose="02040503050406030204" pitchFamily="18" charset="0"/>
                              <a:ea typeface="Cambria Math" panose="02040503050406030204" pitchFamily="18" charset="0"/>
                              <a:cs typeface="Times New Roman" panose="02020603050405020304" pitchFamily="18" charset="0"/>
                            </a:rPr>
                            <m:t>cos</m:t>
                          </m:r>
                        </m:fName>
                        <m:e>
                          <m:r>
                            <a:rPr lang="en-US" sz="1800" i="1" kern="100">
                              <a:effectLst/>
                              <a:latin typeface="Cambria Math" panose="02040503050406030204" pitchFamily="18" charset="0"/>
                              <a:ea typeface="Cambria Math" panose="02040503050406030204" pitchFamily="18" charset="0"/>
                              <a:cs typeface="Times New Roman" panose="02020603050405020304" pitchFamily="18" charset="0"/>
                            </a:rPr>
                            <m:t>𝜃</m:t>
                          </m:r>
                          <m:r>
                            <a:rPr lang="en-US" sz="1800" i="1" kern="100">
                              <a:effectLst/>
                              <a:latin typeface="Cambria Math" panose="02040503050406030204" pitchFamily="18" charset="0"/>
                              <a:ea typeface="Cambria Math" panose="02040503050406030204" pitchFamily="18" charset="0"/>
                              <a:cs typeface="Times New Roman" panose="02020603050405020304" pitchFamily="18" charset="0"/>
                            </a:rPr>
                            <m:t>+</m:t>
                          </m:r>
                        </m:e>
                      </m:func>
                      <m:func>
                        <m:funcPr>
                          <m:ctrlPr>
                            <a:rPr lang="en-US" sz="1800" i="1" kern="100">
                              <a:effectLst/>
                              <a:latin typeface="Cambria Math" panose="02040503050406030204" pitchFamily="18" charset="0"/>
                              <a:ea typeface="Cambria Math" panose="02040503050406030204" pitchFamily="18" charset="0"/>
                              <a:cs typeface="Times New Roman" panose="02020603050405020304" pitchFamily="18" charset="0"/>
                            </a:rPr>
                          </m:ctrlPr>
                        </m:funcPr>
                        <m:fName>
                          <m:r>
                            <m:rPr>
                              <m:sty m:val="p"/>
                            </m:rPr>
                            <a:rPr lang="vi-VN" sz="1800" i="1" kern="100">
                              <a:latin typeface="Cambria Math" panose="02040503050406030204" pitchFamily="18" charset="0"/>
                              <a:ea typeface="Cambria Math" panose="02040503050406030204" pitchFamily="18" charset="0"/>
                              <a:cs typeface="Times New Roman" panose="02020603050405020304" pitchFamily="18" charset="0"/>
                            </a:rPr>
                            <m:t>y</m:t>
                          </m:r>
                          <m:r>
                            <m:rPr>
                              <m:sty m:val="p"/>
                            </m:rPr>
                            <a:rPr lang="en-US" sz="1800" kern="100">
                              <a:effectLst/>
                              <a:latin typeface="Cambria Math" panose="02040503050406030204" pitchFamily="18" charset="0"/>
                              <a:ea typeface="Cambria Math" panose="02040503050406030204" pitchFamily="18" charset="0"/>
                              <a:cs typeface="Times New Roman" panose="02020603050405020304" pitchFamily="18" charset="0"/>
                            </a:rPr>
                            <m:t>sin</m:t>
                          </m:r>
                        </m:fName>
                        <m:e>
                          <m:r>
                            <a:rPr lang="en-US" sz="1800" i="1" kern="100">
                              <a:effectLst/>
                              <a:latin typeface="Cambria Math" panose="02040503050406030204" pitchFamily="18" charset="0"/>
                              <a:ea typeface="Cambria Math" panose="02040503050406030204" pitchFamily="18" charset="0"/>
                              <a:cs typeface="Times New Roman" panose="02020603050405020304" pitchFamily="18" charset="0"/>
                            </a:rPr>
                            <m:t>𝜃</m:t>
                          </m:r>
                          <m:r>
                            <a:rPr lang="vi-VN" sz="1800" b="0" i="1" kern="100" smtClean="0">
                              <a:effectLst/>
                              <a:latin typeface="Cambria Math" panose="02040503050406030204" pitchFamily="18" charset="0"/>
                              <a:ea typeface="Cambria Math" panose="02040503050406030204" pitchFamily="18" charset="0"/>
                              <a:cs typeface="Times New Roman" panose="02020603050405020304" pitchFamily="18" charset="0"/>
                            </a:rPr>
                            <m:t>, </m:t>
                          </m:r>
                          <m:sSup>
                            <m:sSupPr>
                              <m:ctrlPr>
                                <a:rPr lang="en-US" sz="1800" i="1">
                                  <a:latin typeface="Cambria Math" panose="02040503050406030204" pitchFamily="18" charset="0"/>
                                  <a:ea typeface="Cambria Math" panose="02040503050406030204" pitchFamily="18" charset="0"/>
                                </a:rPr>
                              </m:ctrlPr>
                            </m:sSupPr>
                            <m:e>
                              <m:r>
                                <a:rPr lang="en-US" sz="1800" i="1">
                                  <a:latin typeface="Cambria Math" panose="02040503050406030204" pitchFamily="18" charset="0"/>
                                  <a:ea typeface="Cambria Math" panose="02040503050406030204" pitchFamily="18" charset="0"/>
                                </a:rPr>
                                <m:t>𝑦</m:t>
                              </m:r>
                            </m:e>
                            <m:sup>
                              <m:r>
                                <a:rPr lang="en-US" sz="1800" i="1">
                                  <a:latin typeface="Cambria Math" panose="02040503050406030204" pitchFamily="18" charset="0"/>
                                  <a:ea typeface="Cambria Math" panose="02040503050406030204" pitchFamily="18" charset="0"/>
                                </a:rPr>
                                <m:t>′</m:t>
                              </m:r>
                            </m:sup>
                          </m:sSup>
                          <m:r>
                            <a:rPr lang="en-US" sz="1800" i="1">
                              <a:latin typeface="Cambria Math" panose="02040503050406030204" pitchFamily="18" charset="0"/>
                              <a:ea typeface="Cambria Math" panose="02040503050406030204" pitchFamily="18" charset="0"/>
                            </a:rPr>
                            <m:t>=</m:t>
                          </m:r>
                          <m:r>
                            <a:rPr lang="vi-VN" sz="1800" b="0" i="1" smtClean="0">
                              <a:latin typeface="Cambria Math" panose="02040503050406030204" pitchFamily="18" charset="0"/>
                              <a:ea typeface="Cambria Math" panose="02040503050406030204" pitchFamily="18" charset="0"/>
                            </a:rPr>
                            <m:t>−</m:t>
                          </m:r>
                          <m:r>
                            <a:rPr lang="en-US" sz="1800" i="1" kern="100">
                              <a:latin typeface="Cambria Math" panose="02040503050406030204" pitchFamily="18" charset="0"/>
                              <a:ea typeface="Cambria Math" panose="02040503050406030204" pitchFamily="18" charset="0"/>
                              <a:cs typeface="Times New Roman" panose="02020603050405020304" pitchFamily="18" charset="0"/>
                            </a:rPr>
                            <m:t>𝑥</m:t>
                          </m:r>
                          <m:func>
                            <m:funcPr>
                              <m:ctrlPr>
                                <a:rPr lang="en-US" sz="1800" i="1">
                                  <a:latin typeface="Cambria Math" panose="02040503050406030204" pitchFamily="18" charset="0"/>
                                  <a:ea typeface="Cambria Math" panose="02040503050406030204" pitchFamily="18" charset="0"/>
                                </a:rPr>
                              </m:ctrlPr>
                            </m:funcPr>
                            <m:fName>
                              <m:r>
                                <m:rPr>
                                  <m:sty m:val="p"/>
                                </m:rPr>
                                <a:rPr lang="en-US" sz="1800">
                                  <a:latin typeface="Cambria Math" panose="02040503050406030204" pitchFamily="18" charset="0"/>
                                  <a:ea typeface="Cambria Math" panose="02040503050406030204" pitchFamily="18" charset="0"/>
                                </a:rPr>
                                <m:t>sin</m:t>
                              </m:r>
                            </m:fName>
                            <m:e>
                              <m:r>
                                <a:rPr lang="en-US" sz="1800" i="1">
                                  <a:latin typeface="Cambria Math" panose="02040503050406030204" pitchFamily="18" charset="0"/>
                                  <a:ea typeface="Cambria Math" panose="02040503050406030204" pitchFamily="18" charset="0"/>
                                </a:rPr>
                                <m:t>𝜃</m:t>
                              </m:r>
                            </m:e>
                          </m:func>
                          <m:r>
                            <a:rPr lang="en-US" sz="1800" i="1">
                              <a:latin typeface="Cambria Math" panose="02040503050406030204" pitchFamily="18" charset="0"/>
                              <a:ea typeface="Cambria Math" panose="02040503050406030204" pitchFamily="18" charset="0"/>
                            </a:rPr>
                            <m:t>+</m:t>
                          </m:r>
                          <m:r>
                            <m:rPr>
                              <m:sty m:val="p"/>
                            </m:rPr>
                            <a:rPr lang="vi-VN" sz="1800" i="1">
                              <a:latin typeface="Cambria Math" panose="02040503050406030204" pitchFamily="18" charset="0"/>
                              <a:ea typeface="Cambria Math" panose="02040503050406030204" pitchFamily="18" charset="0"/>
                            </a:rPr>
                            <m:t>y</m:t>
                          </m:r>
                          <m:func>
                            <m:funcPr>
                              <m:ctrlPr>
                                <a:rPr lang="en-US" sz="1800" i="1">
                                  <a:latin typeface="Cambria Math" panose="02040503050406030204" pitchFamily="18" charset="0"/>
                                  <a:ea typeface="Cambria Math" panose="02040503050406030204" pitchFamily="18" charset="0"/>
                                </a:rPr>
                              </m:ctrlPr>
                            </m:funcPr>
                            <m:fName>
                              <m:r>
                                <m:rPr>
                                  <m:sty m:val="p"/>
                                </m:rPr>
                                <a:rPr lang="en-US" sz="1800">
                                  <a:latin typeface="Cambria Math" panose="02040503050406030204" pitchFamily="18" charset="0"/>
                                  <a:ea typeface="Cambria Math" panose="02040503050406030204" pitchFamily="18" charset="0"/>
                                </a:rPr>
                                <m:t>cos</m:t>
                              </m:r>
                            </m:fName>
                            <m:e>
                              <m:r>
                                <a:rPr lang="en-US" sz="1800" i="1">
                                  <a:latin typeface="Cambria Math" panose="02040503050406030204" pitchFamily="18" charset="0"/>
                                  <a:ea typeface="Cambria Math" panose="02040503050406030204" pitchFamily="18" charset="0"/>
                                </a:rPr>
                                <m:t>𝜃</m:t>
                              </m:r>
                            </m:e>
                          </m:func>
                        </m:e>
                      </m:func>
                    </m:oMath>
                  </m:oMathPara>
                </a14:m>
                <a:endParaRPr lang="en-US" sz="1800" kern="100" dirty="0">
                  <a:effectLst/>
                  <a:latin typeface="Cambria Math" panose="02040503050406030204" pitchFamily="18" charset="0"/>
                  <a:ea typeface="Cambria Math" panose="02040503050406030204" pitchFamily="18" charset="0"/>
                  <a:cs typeface="Times New Roman" panose="02020603050405020304" pitchFamily="18" charset="0"/>
                </a:endParaRPr>
              </a:p>
            </p:txBody>
          </p:sp>
        </mc:Choice>
        <mc:Fallback xmlns="">
          <p:sp>
            <p:nvSpPr>
              <p:cNvPr id="11" name="TextBox 10">
                <a:extLst>
                  <a:ext uri="{FF2B5EF4-FFF2-40B4-BE49-F238E27FC236}">
                    <a16:creationId xmlns:a16="http://schemas.microsoft.com/office/drawing/2014/main" id="{CFE1B6C1-2A7D-810F-1786-4418F6633DDF}"/>
                  </a:ext>
                </a:extLst>
              </p:cNvPr>
              <p:cNvSpPr txBox="1">
                <a:spLocks noRot="1" noChangeAspect="1" noMove="1" noResize="1" noEditPoints="1" noAdjustHandles="1" noChangeArrowheads="1" noChangeShapeType="1" noTextEdit="1"/>
              </p:cNvSpPr>
              <p:nvPr/>
            </p:nvSpPr>
            <p:spPr>
              <a:xfrm>
                <a:off x="1246550" y="2376243"/>
                <a:ext cx="6772759" cy="491288"/>
              </a:xfrm>
              <a:prstGeom prst="rect">
                <a:avLst/>
              </a:prstGeom>
              <a:blipFill>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6" name="TextBox 15">
                <a:extLst>
                  <a:ext uri="{FF2B5EF4-FFF2-40B4-BE49-F238E27FC236}">
                    <a16:creationId xmlns:a16="http://schemas.microsoft.com/office/drawing/2014/main" id="{0A16E6F7-8A6F-08C7-6269-37B7D40103EF}"/>
                  </a:ext>
                </a:extLst>
              </p:cNvPr>
              <p:cNvSpPr txBox="1"/>
              <p:nvPr/>
            </p:nvSpPr>
            <p:spPr>
              <a:xfrm>
                <a:off x="1045020" y="3353576"/>
                <a:ext cx="5050979" cy="500843"/>
              </a:xfrm>
              <a:prstGeom prst="rect">
                <a:avLst/>
              </a:prstGeom>
              <a:noFill/>
            </p:spPr>
            <p:txBody>
              <a:bodyPr wrap="square" rtlCol="0">
                <a:spAutoFit/>
              </a:bodyPr>
              <a:lstStyle/>
              <a:p>
                <a:pPr indent="457200">
                  <a:lnSpc>
                    <a:spcPct val="107000"/>
                  </a:lnSpc>
                  <a:spcAft>
                    <a:spcPts val="800"/>
                  </a:spcAft>
                </a:pPr>
                <a14:m>
                  <m:oMathPara xmlns:m="http://schemas.openxmlformats.org/officeDocument/2006/math">
                    <m:oMathParaPr>
                      <m:jc m:val="centerGroup"/>
                    </m:oMathParaPr>
                    <m:oMath xmlns:m="http://schemas.openxmlformats.org/officeDocument/2006/math">
                      <m:sSup>
                        <m:sSupPr>
                          <m:ctrlPr>
                            <a:rPr lang="en-US" sz="1800" i="1" kern="100" smtClean="0">
                              <a:effectLst/>
                              <a:latin typeface="Cambria Math" panose="02040503050406030204" pitchFamily="18" charset="0"/>
                              <a:ea typeface="Calibri" panose="020F0502020204030204" pitchFamily="34" charset="0"/>
                              <a:cs typeface="Times New Roman" panose="02020603050405020304" pitchFamily="18" charset="0"/>
                            </a:rPr>
                          </m:ctrlPr>
                        </m:sSupPr>
                        <m:e>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𝑒</m:t>
                          </m:r>
                        </m:e>
                        <m:sup>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𝑖𝑥</m:t>
                          </m:r>
                        </m:sup>
                      </m:sSup>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m:t>
                      </m:r>
                      <m:func>
                        <m:func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funcPr>
                        <m:fName>
                          <m:r>
                            <m:rPr>
                              <m:sty m:val="p"/>
                            </m:rPr>
                            <a:rPr lang="en-US" sz="1800" kern="100">
                              <a:effectLst/>
                              <a:latin typeface="Cambria Math" panose="02040503050406030204" pitchFamily="18" charset="0"/>
                              <a:ea typeface="Calibri" panose="020F0502020204030204" pitchFamily="34" charset="0"/>
                              <a:cs typeface="Times New Roman" panose="02020603050405020304" pitchFamily="18" charset="0"/>
                            </a:rPr>
                            <m:t>cos</m:t>
                          </m:r>
                        </m:fName>
                        <m:e>
                          <m:d>
                            <m:d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dPr>
                            <m:e>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𝑥</m:t>
                              </m:r>
                            </m:e>
                          </m:d>
                        </m:e>
                      </m:func>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m:t>
                      </m:r>
                      <m:r>
                        <a:rPr lang="en-US" sz="1800" b="0" i="1" kern="100" smtClean="0">
                          <a:effectLst/>
                          <a:latin typeface="Cambria Math" panose="02040503050406030204" pitchFamily="18" charset="0"/>
                          <a:ea typeface="Calibri" panose="020F0502020204030204" pitchFamily="34" charset="0"/>
                          <a:cs typeface="Times New Roman" panose="02020603050405020304" pitchFamily="18" charset="0"/>
                        </a:rPr>
                        <m:t>𝑖</m:t>
                      </m:r>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𝑠𝑖𝑛</m:t>
                      </m:r>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m:t>
                      </m:r>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𝑥</m:t>
                      </m:r>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m:t>
                      </m:r>
                    </m:oMath>
                  </m:oMathPara>
                </a14:m>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mc:Choice>
        <mc:Fallback xmlns="">
          <p:sp>
            <p:nvSpPr>
              <p:cNvPr id="16" name="TextBox 15">
                <a:extLst>
                  <a:ext uri="{FF2B5EF4-FFF2-40B4-BE49-F238E27FC236}">
                    <a16:creationId xmlns:a16="http://schemas.microsoft.com/office/drawing/2014/main" id="{0A16E6F7-8A6F-08C7-6269-37B7D40103EF}"/>
                  </a:ext>
                </a:extLst>
              </p:cNvPr>
              <p:cNvSpPr txBox="1">
                <a:spLocks noRot="1" noChangeAspect="1" noMove="1" noResize="1" noEditPoints="1" noAdjustHandles="1" noChangeArrowheads="1" noChangeShapeType="1" noTextEdit="1"/>
              </p:cNvSpPr>
              <p:nvPr/>
            </p:nvSpPr>
            <p:spPr>
              <a:xfrm>
                <a:off x="1045020" y="3353576"/>
                <a:ext cx="5050979" cy="500843"/>
              </a:xfrm>
              <a:prstGeom prst="rect">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7" name="TextBox 16">
                <a:extLst>
                  <a:ext uri="{FF2B5EF4-FFF2-40B4-BE49-F238E27FC236}">
                    <a16:creationId xmlns:a16="http://schemas.microsoft.com/office/drawing/2014/main" id="{76147FB0-9599-7F47-4141-F15194485913}"/>
                  </a:ext>
                </a:extLst>
              </p:cNvPr>
              <p:cNvSpPr txBox="1"/>
              <p:nvPr/>
            </p:nvSpPr>
            <p:spPr>
              <a:xfrm>
                <a:off x="1239865" y="4326517"/>
                <a:ext cx="7284204" cy="904735"/>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sz="1800" i="1" kern="100" smtClean="0">
                              <a:effectLst/>
                              <a:latin typeface="Cambria Math" panose="02040503050406030204" pitchFamily="18" charset="0"/>
                              <a:ea typeface="Calibri" panose="020F0502020204030204" pitchFamily="34" charset="0"/>
                              <a:cs typeface="Times New Roman" panose="02020603050405020304" pitchFamily="18" charset="0"/>
                            </a:rPr>
                          </m:ctrlPr>
                        </m:sSubPr>
                        <m:e>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𝜓</m:t>
                          </m:r>
                        </m:e>
                        <m:sub>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𝑅</m:t>
                          </m:r>
                        </m:sub>
                      </m:sSub>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m:t>
                      </m:r>
                      <m:r>
                        <a:rPr lang="en-US" sz="1800" i="1" kern="100">
                          <a:latin typeface="Cambria Math" panose="02040503050406030204" pitchFamily="18" charset="0"/>
                          <a:ea typeface="Cambria Math" panose="02040503050406030204" pitchFamily="18" charset="0"/>
                          <a:cs typeface="Times New Roman" panose="02020603050405020304" pitchFamily="18" charset="0"/>
                        </a:rPr>
                        <m:t>𝑥</m:t>
                      </m:r>
                      <m:r>
                        <a:rPr lang="en-US" sz="1800" kern="100">
                          <a:effectLst/>
                          <a:latin typeface="Cambria Math" panose="02040503050406030204" pitchFamily="18" charset="0"/>
                          <a:ea typeface="Calibri" panose="020F0502020204030204" pitchFamily="34" charset="0"/>
                          <a:cs typeface="Times New Roman" panose="02020603050405020304" pitchFamily="18" charset="0"/>
                        </a:rPr>
                        <m:t>, </m:t>
                      </m:r>
                      <m:r>
                        <m:rPr>
                          <m:sty m:val="p"/>
                        </m:rPr>
                        <a:rPr lang="en-US" sz="1800" kern="100">
                          <a:effectLst/>
                          <a:latin typeface="Cambria Math" panose="02040503050406030204" pitchFamily="18" charset="0"/>
                          <a:ea typeface="Calibri" panose="020F0502020204030204" pitchFamily="34" charset="0"/>
                          <a:cs typeface="Cambria Math" panose="02040503050406030204" pitchFamily="18" charset="0"/>
                        </a:rPr>
                        <m:t>y</m:t>
                      </m:r>
                      <m:r>
                        <a:rPr lang="en-US" sz="1800" kern="100">
                          <a:effectLst/>
                          <a:latin typeface="Cambria Math" panose="02040503050406030204" pitchFamily="18" charset="0"/>
                          <a:ea typeface="Calibri" panose="020F0502020204030204" pitchFamily="34" charset="0"/>
                          <a:cs typeface="Times New Roman" panose="02020603050405020304" pitchFamily="18" charset="0"/>
                        </a:rPr>
                        <m:t>, </m:t>
                      </m:r>
                      <m:sSub>
                        <m:sSub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sSubPr>
                        <m:e>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𝜔</m:t>
                          </m:r>
                        </m:e>
                        <m:sub>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0</m:t>
                          </m:r>
                        </m:sub>
                      </m:sSub>
                      <m:r>
                        <a:rPr lang="en-US" sz="1800" kern="100">
                          <a:effectLst/>
                          <a:latin typeface="Cambria Math" panose="02040503050406030204" pitchFamily="18" charset="0"/>
                          <a:ea typeface="Calibri" panose="020F0502020204030204" pitchFamily="34" charset="0"/>
                          <a:cs typeface="Times New Roman" panose="02020603050405020304" pitchFamily="18" charset="0"/>
                        </a:rPr>
                        <m:t>, </m:t>
                      </m:r>
                      <m:r>
                        <m:rPr>
                          <m:sty m:val="p"/>
                        </m:rPr>
                        <a:rPr lang="en-US" sz="1800" kern="100">
                          <a:effectLst/>
                          <a:latin typeface="Cambria Math" panose="02040503050406030204" pitchFamily="18" charset="0"/>
                          <a:ea typeface="Calibri" panose="020F0502020204030204" pitchFamily="34" charset="0"/>
                          <a:cs typeface="Cambria Math" panose="02040503050406030204" pitchFamily="18" charset="0"/>
                        </a:rPr>
                        <m:t>θ</m:t>
                      </m:r>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 </m:t>
                      </m:r>
                      <m:f>
                        <m:f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fPr>
                        <m:num>
                          <m:sSub>
                            <m:sSub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sSubPr>
                            <m:e>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𝜔</m:t>
                              </m:r>
                            </m:e>
                            <m:sub>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0</m:t>
                              </m:r>
                            </m:sub>
                          </m:sSub>
                        </m:num>
                        <m:den>
                          <m:rad>
                            <m:radPr>
                              <m:degHide m:val="on"/>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radPr>
                            <m:deg/>
                            <m:e>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2</m:t>
                              </m:r>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𝜋</m:t>
                              </m:r>
                            </m:e>
                          </m:rad>
                          <m:r>
                            <m:rPr>
                              <m:sty m:val="p"/>
                            </m:rPr>
                            <a:rPr lang="en-US" sz="1800" kern="100">
                              <a:effectLst/>
                              <a:latin typeface="Cambria Math" panose="02040503050406030204" pitchFamily="18" charset="0"/>
                              <a:ea typeface="Calibri" panose="020F0502020204030204" pitchFamily="34" charset="0"/>
                              <a:cs typeface="Times New Roman" panose="02020603050405020304" pitchFamily="18" charset="0"/>
                            </a:rPr>
                            <m:t>κ</m:t>
                          </m:r>
                        </m:den>
                      </m:f>
                      <m:sSup>
                        <m:sSup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sSupPr>
                        <m:e>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ⅇ</m:t>
                          </m:r>
                        </m:e>
                        <m:sup>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m:t>
                          </m:r>
                          <m:f>
                            <m:f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fPr>
                            <m:num>
                              <m:sSub>
                                <m:sSub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sSubPr>
                                <m:e>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𝜔</m:t>
                                  </m:r>
                                </m:e>
                                <m:sub>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0</m:t>
                                  </m:r>
                                </m:sub>
                              </m:sSub>
                            </m:num>
                            <m:den>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8</m:t>
                              </m:r>
                              <m:sSup>
                                <m:sSup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sSupPr>
                                <m:e>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𝜅</m:t>
                                  </m:r>
                                </m:e>
                                <m:sup>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2</m:t>
                                  </m:r>
                                </m:sup>
                              </m:sSup>
                            </m:den>
                          </m:f>
                          <m:d>
                            <m:d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dPr>
                            <m:e>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4</m:t>
                              </m:r>
                              <m:sSup>
                                <m:sSup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sSupPr>
                                <m:e>
                                  <m:sSup>
                                    <m:sSup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sSupPr>
                                    <m:e>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𝑥</m:t>
                                      </m:r>
                                    </m:e>
                                    <m:sup>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m:t>
                                      </m:r>
                                    </m:sup>
                                  </m:sSup>
                                </m:e>
                                <m:sup>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2</m:t>
                                  </m:r>
                                </m:sup>
                              </m:sSup>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m:t>
                              </m:r>
                              <m:sSup>
                                <m:sSup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sSupPr>
                                <m:e>
                                  <m:sSup>
                                    <m:sSup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sSupPr>
                                    <m:e>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𝑦</m:t>
                                      </m:r>
                                    </m:e>
                                    <m:sup>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m:t>
                                      </m:r>
                                    </m:sup>
                                  </m:sSup>
                                </m:e>
                                <m:sup>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2</m:t>
                                  </m:r>
                                </m:sup>
                              </m:sSup>
                            </m:e>
                          </m:d>
                        </m:sup>
                      </m:sSup>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m:t>
                      </m:r>
                      <m:r>
                        <m:rPr>
                          <m:sty m:val="p"/>
                        </m:rPr>
                        <a:rPr lang="en-US" sz="1800" kern="100">
                          <a:effectLst/>
                          <a:latin typeface="Cambria Math" panose="02040503050406030204" pitchFamily="18" charset="0"/>
                          <a:ea typeface="Calibri" panose="020F0502020204030204" pitchFamily="34" charset="0"/>
                          <a:cs typeface="Times New Roman" panose="02020603050405020304" pitchFamily="18" charset="0"/>
                        </a:rPr>
                        <m:t>cos</m:t>
                      </m:r>
                      <m:r>
                        <a:rPr lang="en-US" sz="1800" kern="100">
                          <a:effectLst/>
                          <a:latin typeface="Cambria Math" panose="02040503050406030204" pitchFamily="18" charset="0"/>
                          <a:ea typeface="Calibri" panose="020F0502020204030204" pitchFamily="34" charset="0"/>
                          <a:cs typeface="Times New Roman" panose="02020603050405020304" pitchFamily="18" charset="0"/>
                        </a:rPr>
                        <m:t>⁡</m:t>
                      </m:r>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m:t>
                      </m:r>
                      <m:sSub>
                        <m:sSub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sSubPr>
                        <m:e>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𝜔</m:t>
                          </m:r>
                        </m:e>
                        <m:sub>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0</m:t>
                          </m:r>
                        </m:sub>
                      </m:sSub>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𝑥</m:t>
                      </m:r>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m:t>
                      </m:r>
                      <m:sSup>
                        <m:sSup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sSupPr>
                        <m:e>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𝑒</m:t>
                          </m:r>
                        </m:e>
                        <m:sup>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m:t>
                          </m:r>
                          <m:f>
                            <m:f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fPr>
                            <m:num>
                              <m:sSup>
                                <m:sSup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sSupPr>
                                <m:e>
                                  <m:r>
                                    <m:rPr>
                                      <m:sty m:val="p"/>
                                    </m:rPr>
                                    <a:rPr lang="en-US" sz="1800" kern="100">
                                      <a:effectLst/>
                                      <a:latin typeface="Cambria Math" panose="02040503050406030204" pitchFamily="18" charset="0"/>
                                      <a:ea typeface="Calibri" panose="020F0502020204030204" pitchFamily="34" charset="0"/>
                                      <a:cs typeface="Times New Roman" panose="02020603050405020304" pitchFamily="18" charset="0"/>
                                    </a:rPr>
                                    <m:t>κ</m:t>
                                  </m:r>
                                </m:e>
                                <m:sup>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2</m:t>
                                  </m:r>
                                </m:sup>
                              </m:sSup>
                            </m:num>
                            <m:den>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2</m:t>
                              </m:r>
                            </m:den>
                          </m:f>
                        </m:sup>
                      </m:sSup>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m:t>
                      </m:r>
                    </m:oMath>
                  </m:oMathPara>
                </a14:m>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mc:Choice>
        <mc:Fallback xmlns="">
          <p:sp>
            <p:nvSpPr>
              <p:cNvPr id="17" name="TextBox 16">
                <a:extLst>
                  <a:ext uri="{FF2B5EF4-FFF2-40B4-BE49-F238E27FC236}">
                    <a16:creationId xmlns:a16="http://schemas.microsoft.com/office/drawing/2014/main" id="{76147FB0-9599-7F47-4141-F15194485913}"/>
                  </a:ext>
                </a:extLst>
              </p:cNvPr>
              <p:cNvSpPr txBox="1">
                <a:spLocks noRot="1" noChangeAspect="1" noMove="1" noResize="1" noEditPoints="1" noAdjustHandles="1" noChangeArrowheads="1" noChangeShapeType="1" noTextEdit="1"/>
              </p:cNvSpPr>
              <p:nvPr/>
            </p:nvSpPr>
            <p:spPr>
              <a:xfrm>
                <a:off x="1239865" y="4326517"/>
                <a:ext cx="7284204" cy="904735"/>
              </a:xfrm>
              <a:prstGeom prst="rect">
                <a:avLst/>
              </a:prstGeom>
              <a:blipFill>
                <a:blip r:embed="rId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9" name="TextBox 18">
                <a:extLst>
                  <a:ext uri="{FF2B5EF4-FFF2-40B4-BE49-F238E27FC236}">
                    <a16:creationId xmlns:a16="http://schemas.microsoft.com/office/drawing/2014/main" id="{136621C8-0D18-7C35-47AD-A9BA557891DD}"/>
                  </a:ext>
                </a:extLst>
              </p:cNvPr>
              <p:cNvSpPr txBox="1"/>
              <p:nvPr/>
            </p:nvSpPr>
            <p:spPr>
              <a:xfrm>
                <a:off x="1036639" y="5215327"/>
                <a:ext cx="7587105" cy="904735"/>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sz="1800" i="1" kern="100" smtClean="0">
                              <a:effectLst/>
                              <a:latin typeface="Cambria Math" panose="02040503050406030204" pitchFamily="18" charset="0"/>
                              <a:ea typeface="Calibri" panose="020F0502020204030204" pitchFamily="34" charset="0"/>
                              <a:cs typeface="Times New Roman" panose="02020603050405020304" pitchFamily="18" charset="0"/>
                            </a:rPr>
                          </m:ctrlPr>
                        </m:sSubPr>
                        <m:e>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𝜓</m:t>
                          </m:r>
                        </m:e>
                        <m:sub>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𝐼</m:t>
                          </m:r>
                        </m:sub>
                      </m:sSub>
                      <m:d>
                        <m:d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dPr>
                        <m:e>
                          <m:r>
                            <a:rPr lang="en-US" sz="1800" i="1" kern="100">
                              <a:latin typeface="Cambria Math" panose="02040503050406030204" pitchFamily="18" charset="0"/>
                              <a:ea typeface="Cambria Math" panose="02040503050406030204" pitchFamily="18" charset="0"/>
                              <a:cs typeface="Times New Roman" panose="02020603050405020304" pitchFamily="18" charset="0"/>
                            </a:rPr>
                            <m:t>𝑥</m:t>
                          </m:r>
                          <m:r>
                            <a:rPr lang="en-US" sz="1800" kern="100">
                              <a:effectLst/>
                              <a:latin typeface="Cambria Math" panose="02040503050406030204" pitchFamily="18" charset="0"/>
                              <a:ea typeface="Calibri" panose="020F0502020204030204" pitchFamily="34" charset="0"/>
                              <a:cs typeface="Times New Roman" panose="02020603050405020304" pitchFamily="18" charset="0"/>
                            </a:rPr>
                            <m:t>, </m:t>
                          </m:r>
                          <m:r>
                            <m:rPr>
                              <m:sty m:val="p"/>
                            </m:rPr>
                            <a:rPr lang="en-US" sz="1800" kern="100">
                              <a:effectLst/>
                              <a:latin typeface="Cambria Math" panose="02040503050406030204" pitchFamily="18" charset="0"/>
                              <a:ea typeface="Calibri" panose="020F0502020204030204" pitchFamily="34" charset="0"/>
                              <a:cs typeface="Cambria Math" panose="02040503050406030204" pitchFamily="18" charset="0"/>
                            </a:rPr>
                            <m:t>y</m:t>
                          </m:r>
                          <m:r>
                            <a:rPr lang="en-US" sz="1800" kern="100">
                              <a:effectLst/>
                              <a:latin typeface="Cambria Math" panose="02040503050406030204" pitchFamily="18" charset="0"/>
                              <a:ea typeface="Calibri" panose="020F0502020204030204" pitchFamily="34" charset="0"/>
                              <a:cs typeface="Times New Roman" panose="02020603050405020304" pitchFamily="18" charset="0"/>
                            </a:rPr>
                            <m:t>, </m:t>
                          </m:r>
                          <m:sSub>
                            <m:sSub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sSubPr>
                            <m:e>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𝜔</m:t>
                              </m:r>
                            </m:e>
                            <m:sub>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0</m:t>
                              </m:r>
                            </m:sub>
                          </m:sSub>
                          <m:r>
                            <a:rPr lang="en-US" sz="1800" kern="100">
                              <a:effectLst/>
                              <a:latin typeface="Cambria Math" panose="02040503050406030204" pitchFamily="18" charset="0"/>
                              <a:ea typeface="Calibri" panose="020F0502020204030204" pitchFamily="34" charset="0"/>
                              <a:cs typeface="Times New Roman" panose="02020603050405020304" pitchFamily="18" charset="0"/>
                            </a:rPr>
                            <m:t>, </m:t>
                          </m:r>
                          <m:r>
                            <m:rPr>
                              <m:sty m:val="p"/>
                            </m:rPr>
                            <a:rPr lang="en-US" sz="1800" kern="100">
                              <a:effectLst/>
                              <a:latin typeface="Cambria Math" panose="02040503050406030204" pitchFamily="18" charset="0"/>
                              <a:ea typeface="Calibri" panose="020F0502020204030204" pitchFamily="34" charset="0"/>
                              <a:cs typeface="Cambria Math" panose="02040503050406030204" pitchFamily="18" charset="0"/>
                            </a:rPr>
                            <m:t>θ</m:t>
                          </m:r>
                        </m:e>
                      </m:d>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 </m:t>
                      </m:r>
                      <m:f>
                        <m:f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fPr>
                        <m:num>
                          <m:sSub>
                            <m:sSub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sSubPr>
                            <m:e>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𝜔</m:t>
                              </m:r>
                            </m:e>
                            <m:sub>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0</m:t>
                              </m:r>
                            </m:sub>
                          </m:sSub>
                        </m:num>
                        <m:den>
                          <m:rad>
                            <m:radPr>
                              <m:degHide m:val="on"/>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radPr>
                            <m:deg/>
                            <m:e>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2</m:t>
                              </m:r>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𝜋</m:t>
                              </m:r>
                            </m:e>
                          </m:rad>
                          <m:r>
                            <m:rPr>
                              <m:sty m:val="p"/>
                            </m:rPr>
                            <a:rPr lang="en-US" sz="1800" kern="100">
                              <a:effectLst/>
                              <a:latin typeface="Cambria Math" panose="02040503050406030204" pitchFamily="18" charset="0"/>
                              <a:ea typeface="Calibri" panose="020F0502020204030204" pitchFamily="34" charset="0"/>
                              <a:cs typeface="Times New Roman" panose="02020603050405020304" pitchFamily="18" charset="0"/>
                            </a:rPr>
                            <m:t>κ</m:t>
                          </m:r>
                        </m:den>
                      </m:f>
                      <m:sSup>
                        <m:sSup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sSupPr>
                        <m:e>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ⅇ</m:t>
                          </m:r>
                        </m:e>
                        <m:sup>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m:t>
                          </m:r>
                          <m:f>
                            <m:f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fPr>
                            <m:num>
                              <m:sSub>
                                <m:sSub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sSubPr>
                                <m:e>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𝜔</m:t>
                                  </m:r>
                                </m:e>
                                <m:sub>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0</m:t>
                                  </m:r>
                                </m:sub>
                              </m:sSub>
                            </m:num>
                            <m:den>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8</m:t>
                              </m:r>
                              <m:sSup>
                                <m:sSup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sSupPr>
                                <m:e>
                                  <m:r>
                                    <m:rPr>
                                      <m:sty m:val="p"/>
                                    </m:rPr>
                                    <a:rPr lang="en-US" sz="1800" kern="100">
                                      <a:effectLst/>
                                      <a:latin typeface="Cambria Math" panose="02040503050406030204" pitchFamily="18" charset="0"/>
                                      <a:ea typeface="Calibri" panose="020F0502020204030204" pitchFamily="34" charset="0"/>
                                      <a:cs typeface="Times New Roman" panose="02020603050405020304" pitchFamily="18" charset="0"/>
                                    </a:rPr>
                                    <m:t>κ</m:t>
                                  </m:r>
                                </m:e>
                                <m:sup>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2</m:t>
                                  </m:r>
                                </m:sup>
                              </m:sSup>
                            </m:den>
                          </m:f>
                          <m:d>
                            <m:d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dPr>
                            <m:e>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4</m:t>
                              </m:r>
                              <m:sSup>
                                <m:sSup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sSupPr>
                                <m:e>
                                  <m:sSup>
                                    <m:sSup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sSupPr>
                                    <m:e>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𝑥</m:t>
                                      </m:r>
                                    </m:e>
                                    <m:sup>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m:t>
                                      </m:r>
                                    </m:sup>
                                  </m:sSup>
                                </m:e>
                                <m:sup>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2</m:t>
                                  </m:r>
                                </m:sup>
                              </m:sSup>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m:t>
                              </m:r>
                              <m:sSup>
                                <m:sSup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sSupPr>
                                <m:e>
                                  <m:sSup>
                                    <m:sSup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sSupPr>
                                    <m:e>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𝑦</m:t>
                                      </m:r>
                                    </m:e>
                                    <m:sup>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m:t>
                                      </m:r>
                                    </m:sup>
                                  </m:sSup>
                                </m:e>
                                <m:sup>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2</m:t>
                                  </m:r>
                                </m:sup>
                              </m:sSup>
                            </m:e>
                          </m:d>
                        </m:sup>
                      </m:sSup>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m:t>
                      </m:r>
                      <m:r>
                        <m:rPr>
                          <m:sty m:val="p"/>
                        </m:rPr>
                        <a:rPr lang="en-US" sz="1800" kern="100">
                          <a:effectLst/>
                          <a:latin typeface="Cambria Math" panose="02040503050406030204" pitchFamily="18" charset="0"/>
                          <a:ea typeface="Calibri" panose="020F0502020204030204" pitchFamily="34" charset="0"/>
                          <a:cs typeface="Times New Roman" panose="02020603050405020304" pitchFamily="18" charset="0"/>
                        </a:rPr>
                        <m:t>sin</m:t>
                      </m:r>
                      <m:r>
                        <a:rPr lang="en-US" sz="1800" kern="100">
                          <a:effectLst/>
                          <a:latin typeface="Cambria Math" panose="02040503050406030204" pitchFamily="18" charset="0"/>
                          <a:ea typeface="Calibri" panose="020F0502020204030204" pitchFamily="34" charset="0"/>
                          <a:cs typeface="Times New Roman" panose="02020603050405020304" pitchFamily="18" charset="0"/>
                        </a:rPr>
                        <m:t>⁡</m:t>
                      </m:r>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m:t>
                      </m:r>
                      <m:sSub>
                        <m:sSub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sSubPr>
                        <m:e>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𝜔</m:t>
                          </m:r>
                        </m:e>
                        <m:sub>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0</m:t>
                          </m:r>
                        </m:sub>
                      </m:sSub>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𝑥</m:t>
                      </m:r>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m:t>
                      </m:r>
                      <m:sSup>
                        <m:sSup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sSupPr>
                        <m:e>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𝑒</m:t>
                          </m:r>
                        </m:e>
                        <m:sup>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m:t>
                          </m:r>
                          <m:f>
                            <m:f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fPr>
                            <m:num>
                              <m:sSup>
                                <m:sSup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sSupPr>
                                <m:e>
                                  <m:r>
                                    <m:rPr>
                                      <m:sty m:val="p"/>
                                    </m:rPr>
                                    <a:rPr lang="en-US" sz="1800" kern="100">
                                      <a:effectLst/>
                                      <a:latin typeface="Cambria Math" panose="02040503050406030204" pitchFamily="18" charset="0"/>
                                      <a:ea typeface="Calibri" panose="020F0502020204030204" pitchFamily="34" charset="0"/>
                                      <a:cs typeface="Times New Roman" panose="02020603050405020304" pitchFamily="18" charset="0"/>
                                    </a:rPr>
                                    <m:t>κ</m:t>
                                  </m:r>
                                </m:e>
                                <m:sup>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2</m:t>
                                  </m:r>
                                </m:sup>
                              </m:sSup>
                            </m:num>
                            <m:den>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2</m:t>
                              </m:r>
                            </m:den>
                          </m:f>
                        </m:sup>
                      </m:sSup>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m:t>
                      </m:r>
                    </m:oMath>
                  </m:oMathPara>
                </a14:m>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mc:Choice>
        <mc:Fallback xmlns="">
          <p:sp>
            <p:nvSpPr>
              <p:cNvPr id="19" name="TextBox 18">
                <a:extLst>
                  <a:ext uri="{FF2B5EF4-FFF2-40B4-BE49-F238E27FC236}">
                    <a16:creationId xmlns:a16="http://schemas.microsoft.com/office/drawing/2014/main" id="{136621C8-0D18-7C35-47AD-A9BA557891DD}"/>
                  </a:ext>
                </a:extLst>
              </p:cNvPr>
              <p:cNvSpPr txBox="1">
                <a:spLocks noRot="1" noChangeAspect="1" noMove="1" noResize="1" noEditPoints="1" noAdjustHandles="1" noChangeArrowheads="1" noChangeShapeType="1" noTextEdit="1"/>
              </p:cNvSpPr>
              <p:nvPr/>
            </p:nvSpPr>
            <p:spPr>
              <a:xfrm>
                <a:off x="1036639" y="5215327"/>
                <a:ext cx="7587105" cy="904735"/>
              </a:xfrm>
              <a:prstGeom prst="rect">
                <a:avLst/>
              </a:prstGeom>
              <a:blipFill>
                <a:blip r:embed="rId6"/>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33140699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fade">
                                      <p:cBhvr>
                                        <p:cTn id="12"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9"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08931F1-3394-E429-3F4E-1F2A7C25101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25</a:t>
            </a:fld>
            <a:endParaRPr lang="en-US"/>
          </a:p>
        </p:txBody>
      </p:sp>
      <p:sp>
        <p:nvSpPr>
          <p:cNvPr id="3" name="Title 2">
            <a:extLst>
              <a:ext uri="{FF2B5EF4-FFF2-40B4-BE49-F238E27FC236}">
                <a16:creationId xmlns:a16="http://schemas.microsoft.com/office/drawing/2014/main" id="{DBD3C95C-A095-AE49-D0AC-D1DFDE8B113F}"/>
              </a:ext>
            </a:extLst>
          </p:cNvPr>
          <p:cNvSpPr>
            <a:spLocks noGrp="1"/>
          </p:cNvSpPr>
          <p:nvPr>
            <p:ph type="title"/>
          </p:nvPr>
        </p:nvSpPr>
        <p:spPr/>
        <p:txBody>
          <a:bodyPr/>
          <a:lstStyle/>
          <a:p>
            <a:r>
              <a:rPr lang="vi-VN" dirty="0"/>
              <a:t>III. TRÍCH XUẤT ĐẶC TRƯNG VÀ ĐỐI SÁNH HÌNH ẢNH</a:t>
            </a:r>
            <a:endParaRPr lang="en-US" dirty="0"/>
          </a:p>
        </p:txBody>
      </p:sp>
      <p:sp>
        <p:nvSpPr>
          <p:cNvPr id="4" name="Text Placeholder 3">
            <a:extLst>
              <a:ext uri="{FF2B5EF4-FFF2-40B4-BE49-F238E27FC236}">
                <a16:creationId xmlns:a16="http://schemas.microsoft.com/office/drawing/2014/main" id="{0898B4DE-E291-1B98-1565-6730A0E5F827}"/>
              </a:ext>
            </a:extLst>
          </p:cNvPr>
          <p:cNvSpPr>
            <a:spLocks noGrp="1"/>
          </p:cNvSpPr>
          <p:nvPr>
            <p:ph type="body" idx="1"/>
          </p:nvPr>
        </p:nvSpPr>
        <p:spPr>
          <a:xfrm>
            <a:off x="338735" y="867905"/>
            <a:ext cx="11514529" cy="5100063"/>
          </a:xfrm>
        </p:spPr>
        <p:txBody>
          <a:bodyPr/>
          <a:lstStyle/>
          <a:p>
            <a:pPr marL="50800" indent="0">
              <a:buNone/>
            </a:pPr>
            <a:r>
              <a:rPr lang="vi-VN" sz="2400" dirty="0"/>
              <a:t>Bước 1: Lựa chọn thông số cho phép biến đổi sóng </a:t>
            </a:r>
            <a:r>
              <a:rPr lang="vi-VN" sz="2400" dirty="0" err="1"/>
              <a:t>Gabor</a:t>
            </a:r>
            <a:r>
              <a:rPr lang="vi-VN" sz="2400" dirty="0"/>
              <a:t> </a:t>
            </a:r>
            <a:endParaRPr lang="vi-VN" dirty="0"/>
          </a:p>
          <a:p>
            <a:pPr marL="50800" indent="0">
              <a:buNone/>
            </a:pPr>
            <a:endParaRPr lang="vi-VN" sz="2400" dirty="0"/>
          </a:p>
          <a:p>
            <a:pPr marL="50800" indent="0">
              <a:buNone/>
            </a:pPr>
            <a:endParaRPr lang="vi-VN" sz="2400" dirty="0"/>
          </a:p>
          <a:p>
            <a:pPr marL="50800" indent="0">
              <a:buNone/>
            </a:pPr>
            <a:r>
              <a:rPr lang="vi-VN" sz="2400" dirty="0"/>
              <a:t>Trong đó:</a:t>
            </a:r>
          </a:p>
          <a:p>
            <a:pPr marL="50800" indent="0">
              <a:buNone/>
            </a:pPr>
            <a:endParaRPr lang="vi-VN" sz="2400" dirty="0"/>
          </a:p>
          <a:p>
            <a:pPr marL="50800" indent="0">
              <a:buNone/>
            </a:pPr>
            <a:endParaRPr lang="vi-VN" sz="2400" dirty="0"/>
          </a:p>
          <a:p>
            <a:pPr marL="50800" indent="0">
              <a:buNone/>
            </a:pPr>
            <a:r>
              <a:rPr lang="vi-VN" sz="2400" dirty="0"/>
              <a:t>Lựa chọn thông số: </a:t>
            </a:r>
          </a:p>
          <a:p>
            <a:pPr marL="50800" indent="0">
              <a:buNone/>
            </a:pPr>
            <a:endParaRPr lang="vi-VN" sz="2400" dirty="0"/>
          </a:p>
          <a:p>
            <a:pPr marL="50800" indent="0">
              <a:buNone/>
            </a:pPr>
            <a:endParaRPr lang="en-US" sz="2400" dirty="0"/>
          </a:p>
        </p:txBody>
      </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3AA9B49D-EF19-2859-3E82-82212A878794}"/>
                  </a:ext>
                </a:extLst>
              </p:cNvPr>
              <p:cNvSpPr txBox="1"/>
              <p:nvPr/>
            </p:nvSpPr>
            <p:spPr>
              <a:xfrm>
                <a:off x="1441343" y="1425844"/>
                <a:ext cx="7451697" cy="631135"/>
              </a:xfrm>
              <a:prstGeom prst="rect">
                <a:avLst/>
              </a:prstGeom>
              <a:noFill/>
            </p:spPr>
            <p:txBody>
              <a:bodyPr wrap="square" rtlCol="0">
                <a:spAutoFit/>
              </a:bodyPr>
              <a:lstStyle/>
              <a:p>
                <a:pPr indent="457200">
                  <a:lnSpc>
                    <a:spcPct val="107000"/>
                  </a:lnSpc>
                  <a:spcAft>
                    <a:spcPts val="800"/>
                  </a:spcAft>
                </a:pPr>
                <a:r>
                  <a:rPr lang="en-US" sz="1800" kern="100" dirty="0">
                    <a:effectLst/>
                    <a:latin typeface="Cambria Math" panose="02040503050406030204" pitchFamily="18" charset="0"/>
                    <a:ea typeface="Calibri" panose="020F0502020204030204" pitchFamily="34" charset="0"/>
                    <a:cs typeface="Cambria Math" panose="02040503050406030204" pitchFamily="18" charset="0"/>
                  </a:rPr>
                  <a:t>𝜓</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a:t>
                </a:r>
                <a:r>
                  <a:rPr lang="en-US" sz="1800" kern="100" dirty="0">
                    <a:effectLst/>
                    <a:latin typeface="Cambria Math" panose="02040503050406030204" pitchFamily="18" charset="0"/>
                    <a:ea typeface="Calibri" panose="020F0502020204030204" pitchFamily="34" charset="0"/>
                    <a:cs typeface="Cambria Math" panose="02040503050406030204" pitchFamily="18" charset="0"/>
                  </a:rPr>
                  <a:t>𝑥</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kern="100" dirty="0">
                    <a:effectLst/>
                    <a:latin typeface="Cambria Math" panose="02040503050406030204" pitchFamily="18" charset="0"/>
                    <a:ea typeface="Calibri" panose="020F0502020204030204" pitchFamily="34" charset="0"/>
                    <a:cs typeface="Cambria Math" panose="02040503050406030204" pitchFamily="18" charset="0"/>
                  </a:rPr>
                  <a:t>𝑦</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14:m>
                  <m:oMath xmlns:m="http://schemas.openxmlformats.org/officeDocument/2006/math">
                    <m:sSub>
                      <m:sSub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sSubPr>
                      <m:e>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𝜔</m:t>
                        </m:r>
                      </m:e>
                      <m:sub>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0</m:t>
                        </m:r>
                      </m:sub>
                    </m:sSub>
                  </m:oMath>
                </a14:m>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kern="100" dirty="0">
                    <a:effectLst/>
                    <a:latin typeface="Cambria Math" panose="02040503050406030204" pitchFamily="18" charset="0"/>
                    <a:ea typeface="Calibri" panose="020F0502020204030204" pitchFamily="34" charset="0"/>
                    <a:cs typeface="Cambria Math" panose="02040503050406030204" pitchFamily="18" charset="0"/>
                  </a:rPr>
                  <a:t>𝜃</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 </a:t>
                </a:r>
                <a14:m>
                  <m:oMath xmlns:m="http://schemas.openxmlformats.org/officeDocument/2006/math">
                    <m:f>
                      <m:f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fPr>
                      <m:num>
                        <m:sSub>
                          <m:sSub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sSubPr>
                          <m:e>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𝜔</m:t>
                            </m:r>
                          </m:e>
                          <m:sub>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0</m:t>
                            </m:r>
                          </m:sub>
                        </m:sSub>
                      </m:num>
                      <m:den>
                        <m:rad>
                          <m:radPr>
                            <m:degHide m:val="on"/>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radPr>
                          <m:deg/>
                          <m:e>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2</m:t>
                            </m:r>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𝜋</m:t>
                            </m:r>
                          </m:e>
                        </m:rad>
                        <m:r>
                          <m:rPr>
                            <m:sty m:val="p"/>
                          </m:rPr>
                          <a:rPr lang="en-US" sz="1800" kern="100">
                            <a:effectLst/>
                            <a:latin typeface="Cambria Math" panose="02040503050406030204" pitchFamily="18" charset="0"/>
                            <a:ea typeface="Calibri" panose="020F0502020204030204" pitchFamily="34" charset="0"/>
                            <a:cs typeface="Times New Roman" panose="02020603050405020304" pitchFamily="18" charset="0"/>
                          </a:rPr>
                          <m:t>κ</m:t>
                        </m:r>
                      </m:den>
                    </m:f>
                    <m:sSup>
                      <m:sSup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sSupPr>
                      <m:e>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ⅇ</m:t>
                        </m:r>
                      </m:e>
                      <m:sup>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m:t>
                        </m:r>
                        <m:f>
                          <m:f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fPr>
                          <m:num>
                            <m:sSub>
                              <m:sSub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sSubPr>
                              <m:e>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𝜔</m:t>
                                </m:r>
                              </m:e>
                              <m:sub>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0</m:t>
                                </m:r>
                              </m:sub>
                            </m:sSub>
                          </m:num>
                          <m:den>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8</m:t>
                            </m:r>
                            <m:sSup>
                              <m:sSup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sSupPr>
                              <m:e>
                                <m:r>
                                  <m:rPr>
                                    <m:sty m:val="p"/>
                                  </m:rPr>
                                  <a:rPr lang="en-US" sz="1800" kern="100">
                                    <a:effectLst/>
                                    <a:latin typeface="Cambria Math" panose="02040503050406030204" pitchFamily="18" charset="0"/>
                                    <a:ea typeface="Calibri" panose="020F0502020204030204" pitchFamily="34" charset="0"/>
                                    <a:cs typeface="Times New Roman" panose="02020603050405020304" pitchFamily="18" charset="0"/>
                                  </a:rPr>
                                  <m:t>κ</m:t>
                                </m:r>
                              </m:e>
                              <m:sup>
                                <m:r>
                                  <a:rPr lang="en-US" sz="1800" kern="100">
                                    <a:effectLst/>
                                    <a:latin typeface="Cambria Math" panose="02040503050406030204" pitchFamily="18" charset="0"/>
                                    <a:ea typeface="Calibri" panose="020F0502020204030204" pitchFamily="34" charset="0"/>
                                    <a:cs typeface="Times New Roman" panose="02020603050405020304" pitchFamily="18" charset="0"/>
                                  </a:rPr>
                                  <m:t>2</m:t>
                                </m:r>
                              </m:sup>
                            </m:sSup>
                          </m:den>
                        </m:f>
                        <m:d>
                          <m:d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dPr>
                          <m:e>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4</m:t>
                            </m:r>
                            <m:sSup>
                              <m:sSup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sSupPr>
                              <m:e>
                                <m:sSup>
                                  <m:sSup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sSupPr>
                                  <m:e>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𝑥</m:t>
                                    </m:r>
                                  </m:e>
                                  <m:sup>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m:t>
                                    </m:r>
                                  </m:sup>
                                </m:sSup>
                              </m:e>
                              <m:sup>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2</m:t>
                                </m:r>
                              </m:sup>
                            </m:sSup>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m:t>
                            </m:r>
                            <m:sSup>
                              <m:sSup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sSupPr>
                              <m:e>
                                <m:sSup>
                                  <m:sSup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sSupPr>
                                  <m:e>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𝑦</m:t>
                                    </m:r>
                                  </m:e>
                                  <m:sup>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m:t>
                                    </m:r>
                                  </m:sup>
                                </m:sSup>
                              </m:e>
                              <m:sup>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2</m:t>
                                </m:r>
                              </m:sup>
                            </m:sSup>
                          </m:e>
                        </m:d>
                      </m:sup>
                    </m:sSup>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m:t>
                    </m:r>
                    <m:sSup>
                      <m:sSup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sSupPr>
                      <m:e>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ⅇ</m:t>
                        </m:r>
                      </m:e>
                      <m:sup>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𝑖</m:t>
                        </m:r>
                        <m:sSub>
                          <m:sSub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sSubPr>
                          <m:e>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𝜔</m:t>
                            </m:r>
                          </m:e>
                          <m:sub>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0</m:t>
                            </m:r>
                          </m:sub>
                        </m:sSub>
                        <m:sSup>
                          <m:sSup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sSupPr>
                          <m:e>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𝑥</m:t>
                            </m:r>
                          </m:e>
                          <m:sup>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m:t>
                            </m:r>
                          </m:sup>
                        </m:sSup>
                      </m:sup>
                    </m:sSup>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m:t>
                    </m:r>
                    <m:sSup>
                      <m:sSup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sSupPr>
                      <m:e>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𝑒</m:t>
                        </m:r>
                      </m:e>
                      <m:sup>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m:t>
                        </m:r>
                        <m:f>
                          <m:f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fPr>
                          <m:num>
                            <m:sSup>
                              <m:sSup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sSupPr>
                              <m:e>
                                <m:r>
                                  <m:rPr>
                                    <m:sty m:val="p"/>
                                  </m:rPr>
                                  <a:rPr lang="en-US" sz="1800" kern="100">
                                    <a:effectLst/>
                                    <a:latin typeface="Cambria Math" panose="02040503050406030204" pitchFamily="18" charset="0"/>
                                    <a:ea typeface="Calibri" panose="020F0502020204030204" pitchFamily="34" charset="0"/>
                                    <a:cs typeface="Times New Roman" panose="02020603050405020304" pitchFamily="18" charset="0"/>
                                  </a:rPr>
                                  <m:t>κ</m:t>
                                </m:r>
                              </m:e>
                              <m:sup>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2</m:t>
                                </m:r>
                              </m:sup>
                            </m:sSup>
                          </m:num>
                          <m:den>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2</m:t>
                            </m:r>
                          </m:den>
                        </m:f>
                      </m:sup>
                    </m:sSup>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m:t>
                    </m:r>
                  </m:oMath>
                </a14:m>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mc:Choice>
        <mc:Fallback xmlns="">
          <p:sp>
            <p:nvSpPr>
              <p:cNvPr id="7" name="TextBox 6">
                <a:extLst>
                  <a:ext uri="{FF2B5EF4-FFF2-40B4-BE49-F238E27FC236}">
                    <a16:creationId xmlns:a16="http://schemas.microsoft.com/office/drawing/2014/main" id="{3AA9B49D-EF19-2859-3E82-82212A878794}"/>
                  </a:ext>
                </a:extLst>
              </p:cNvPr>
              <p:cNvSpPr txBox="1">
                <a:spLocks noRot="1" noChangeAspect="1" noMove="1" noResize="1" noEditPoints="1" noAdjustHandles="1" noChangeArrowheads="1" noChangeShapeType="1" noTextEdit="1"/>
              </p:cNvSpPr>
              <p:nvPr/>
            </p:nvSpPr>
            <p:spPr>
              <a:xfrm>
                <a:off x="1441343" y="1425844"/>
                <a:ext cx="7451697" cy="631135"/>
              </a:xfrm>
              <a:prstGeom prst="rect">
                <a:avLst/>
              </a:prstGeom>
              <a:blipFill>
                <a:blip r:embed="rId2"/>
                <a:stretch>
                  <a:fillRect b="-388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CFE1B6C1-2A7D-810F-1786-4418F6633DDF}"/>
                  </a:ext>
                </a:extLst>
              </p:cNvPr>
              <p:cNvSpPr txBox="1"/>
              <p:nvPr/>
            </p:nvSpPr>
            <p:spPr>
              <a:xfrm>
                <a:off x="557939" y="2614918"/>
                <a:ext cx="6772759" cy="979948"/>
              </a:xfrm>
              <a:prstGeom prst="rect">
                <a:avLst/>
              </a:prstGeom>
              <a:noFill/>
            </p:spPr>
            <p:txBody>
              <a:bodyPr wrap="square" rtlCol="0">
                <a:spAutoFit/>
              </a:bodyPr>
              <a:lstStyle/>
              <a:p>
                <a:pPr indent="457200">
                  <a:lnSpc>
                    <a:spcPct val="107000"/>
                  </a:lnSpc>
                  <a:spcAft>
                    <a:spcPts val="800"/>
                  </a:spcAft>
                </a:pPr>
                <a14:m>
                  <m:oMathPara xmlns:m="http://schemas.openxmlformats.org/officeDocument/2006/math">
                    <m:oMathParaPr>
                      <m:jc m:val="centerGroup"/>
                    </m:oMathParaPr>
                    <m:oMath xmlns:m="http://schemas.openxmlformats.org/officeDocument/2006/math">
                      <m:sSup>
                        <m:sSupPr>
                          <m:ctrlPr>
                            <a:rPr lang="en-US" i="1" smtClean="0">
                              <a:effectLst/>
                              <a:latin typeface="Cambria Math" panose="02040503050406030204" pitchFamily="18" charset="0"/>
                            </a:rPr>
                          </m:ctrlPr>
                        </m:sSupPr>
                        <m:e>
                          <m:r>
                            <a:rPr lang="en-US" sz="1800" i="1">
                              <a:effectLst/>
                              <a:latin typeface="Cambria Math" panose="02040503050406030204" pitchFamily="18" charset="0"/>
                              <a:ea typeface="Calibri" panose="020F0502020204030204" pitchFamily="34" charset="0"/>
                              <a:cs typeface="Times New Roman" panose="02020603050405020304" pitchFamily="18" charset="0"/>
                            </a:rPr>
                            <m:t>𝑥</m:t>
                          </m:r>
                        </m:e>
                        <m:sup>
                          <m:r>
                            <a:rPr lang="en-US" sz="1800" i="1">
                              <a:effectLst/>
                              <a:latin typeface="Cambria Math" panose="02040503050406030204" pitchFamily="18" charset="0"/>
                              <a:ea typeface="Calibri" panose="020F0502020204030204" pitchFamily="34" charset="0"/>
                              <a:cs typeface="Times New Roman" panose="02020603050405020304" pitchFamily="18" charset="0"/>
                            </a:rPr>
                            <m:t>′</m:t>
                          </m:r>
                        </m:sup>
                      </m:sSup>
                      <m:r>
                        <a:rPr lang="en-US" sz="1800" i="1">
                          <a:effectLst/>
                          <a:latin typeface="Cambria Math" panose="02040503050406030204" pitchFamily="18" charset="0"/>
                          <a:ea typeface="Calibri" panose="020F0502020204030204" pitchFamily="34" charset="0"/>
                          <a:cs typeface="Times New Roman" panose="02020603050405020304" pitchFamily="18" charset="0"/>
                        </a:rPr>
                        <m:t>=(</m:t>
                      </m:r>
                      <m:r>
                        <a:rPr lang="en-US" sz="1800" i="1">
                          <a:effectLst/>
                          <a:latin typeface="Cambria Math" panose="02040503050406030204" pitchFamily="18" charset="0"/>
                          <a:ea typeface="Calibri" panose="020F0502020204030204" pitchFamily="34" charset="0"/>
                          <a:cs typeface="Times New Roman" panose="02020603050405020304" pitchFamily="18" charset="0"/>
                        </a:rPr>
                        <m:t>𝑥</m:t>
                      </m:r>
                      <m:func>
                        <m:funcPr>
                          <m:ctrlPr>
                            <a:rPr lang="en-US" i="1">
                              <a:effectLst/>
                              <a:latin typeface="Cambria Math" panose="02040503050406030204" pitchFamily="18" charset="0"/>
                            </a:rPr>
                          </m:ctrlPr>
                        </m:funcPr>
                        <m:fName>
                          <m:r>
                            <a:rPr lang="en-US" sz="1800" i="1">
                              <a:effectLst/>
                              <a:latin typeface="Cambria Math" panose="02040503050406030204" pitchFamily="18" charset="0"/>
                              <a:ea typeface="Calibri" panose="020F0502020204030204" pitchFamily="34" charset="0"/>
                              <a:cs typeface="Times New Roman" panose="02020603050405020304" pitchFamily="18" charset="0"/>
                            </a:rPr>
                            <m:t>−</m:t>
                          </m:r>
                          <m:sSub>
                            <m:sSubPr>
                              <m:ctrlPr>
                                <a:rPr lang="en-US" i="1">
                                  <a:effectLst/>
                                  <a:latin typeface="Cambria Math" panose="02040503050406030204" pitchFamily="18" charset="0"/>
                                </a:rPr>
                              </m:ctrlPr>
                            </m:sSubPr>
                            <m:e>
                              <m:r>
                                <a:rPr lang="en-US" sz="1800" i="1">
                                  <a:effectLst/>
                                  <a:latin typeface="Cambria Math" panose="02040503050406030204" pitchFamily="18" charset="0"/>
                                  <a:ea typeface="Calibri" panose="020F0502020204030204" pitchFamily="34" charset="0"/>
                                  <a:cs typeface="Times New Roman" panose="02020603050405020304" pitchFamily="18" charset="0"/>
                                </a:rPr>
                                <m:t>𝑥</m:t>
                              </m:r>
                            </m:e>
                            <m:sub>
                              <m:r>
                                <a:rPr lang="en-US" sz="1800">
                                  <a:effectLst/>
                                  <a:latin typeface="Cambria Math" panose="02040503050406030204" pitchFamily="18" charset="0"/>
                                  <a:ea typeface="Calibri" panose="020F0502020204030204" pitchFamily="34" charset="0"/>
                                  <a:cs typeface="Times New Roman" panose="02020603050405020304" pitchFamily="18" charset="0"/>
                                </a:rPr>
                                <m:t>0</m:t>
                              </m:r>
                            </m:sub>
                          </m:sSub>
                          <m:r>
                            <a:rPr lang="en-US" sz="1800">
                              <a:effectLst/>
                              <a:latin typeface="Cambria Math" panose="02040503050406030204" pitchFamily="18" charset="0"/>
                              <a:ea typeface="Calibri" panose="020F0502020204030204" pitchFamily="34" charset="0"/>
                              <a:cs typeface="Times New Roman" panose="02020603050405020304" pitchFamily="18" charset="0"/>
                            </a:rPr>
                            <m:t>)</m:t>
                          </m:r>
                          <m:r>
                            <m:rPr>
                              <m:sty m:val="p"/>
                            </m:rPr>
                            <a:rPr lang="en-US" sz="1800">
                              <a:effectLst/>
                              <a:latin typeface="Cambria Math" panose="02040503050406030204" pitchFamily="18" charset="0"/>
                              <a:ea typeface="Calibri" panose="020F0502020204030204" pitchFamily="34" charset="0"/>
                              <a:cs typeface="Times New Roman" panose="02020603050405020304" pitchFamily="18" charset="0"/>
                            </a:rPr>
                            <m:t>cos</m:t>
                          </m:r>
                        </m:fName>
                        <m:e>
                          <m:r>
                            <a:rPr lang="en-US" sz="1800" i="1">
                              <a:effectLst/>
                              <a:latin typeface="Cambria Math" panose="02040503050406030204" pitchFamily="18" charset="0"/>
                              <a:ea typeface="Calibri" panose="020F0502020204030204" pitchFamily="34" charset="0"/>
                              <a:cs typeface="Times New Roman" panose="02020603050405020304" pitchFamily="18" charset="0"/>
                            </a:rPr>
                            <m:t>𝜃</m:t>
                          </m:r>
                          <m:r>
                            <a:rPr lang="en-US" sz="1800" i="1">
                              <a:effectLst/>
                              <a:latin typeface="Cambria Math" panose="02040503050406030204" pitchFamily="18" charset="0"/>
                              <a:ea typeface="Calibri" panose="020F0502020204030204" pitchFamily="34" charset="0"/>
                              <a:cs typeface="Times New Roman" panose="02020603050405020304" pitchFamily="18" charset="0"/>
                            </a:rPr>
                            <m:t>+</m:t>
                          </m:r>
                        </m:e>
                      </m:func>
                      <m:func>
                        <m:funcPr>
                          <m:ctrlPr>
                            <a:rPr lang="en-US" i="1">
                              <a:effectLst/>
                              <a:latin typeface="Cambria Math" panose="02040503050406030204" pitchFamily="18" charset="0"/>
                            </a:rPr>
                          </m:ctrlPr>
                        </m:funcPr>
                        <m:fName>
                          <m:d>
                            <m:dPr>
                              <m:ctrlPr>
                                <a:rPr lang="en-US" i="1">
                                  <a:effectLst/>
                                  <a:latin typeface="Cambria Math" panose="02040503050406030204" pitchFamily="18" charset="0"/>
                                </a:rPr>
                              </m:ctrlPr>
                            </m:dPr>
                            <m:e>
                              <m:r>
                                <m:rPr>
                                  <m:sty m:val="p"/>
                                </m:rPr>
                                <a:rPr lang="en-US" sz="1800">
                                  <a:effectLst/>
                                  <a:latin typeface="Cambria Math" panose="02040503050406030204" pitchFamily="18" charset="0"/>
                                  <a:ea typeface="Calibri" panose="020F0502020204030204" pitchFamily="34" charset="0"/>
                                  <a:cs typeface="Times New Roman" panose="02020603050405020304" pitchFamily="18" charset="0"/>
                                </a:rPr>
                                <m:t>y</m:t>
                              </m:r>
                              <m:r>
                                <a:rPr lang="en-US" sz="1800" i="1">
                                  <a:effectLst/>
                                  <a:latin typeface="Cambria Math" panose="02040503050406030204" pitchFamily="18" charset="0"/>
                                  <a:ea typeface="Calibri" panose="020F0502020204030204" pitchFamily="34" charset="0"/>
                                  <a:cs typeface="Times New Roman" panose="02020603050405020304" pitchFamily="18" charset="0"/>
                                </a:rPr>
                                <m:t>−</m:t>
                              </m:r>
                              <m:sSub>
                                <m:sSubPr>
                                  <m:ctrlPr>
                                    <a:rPr lang="en-US" i="1">
                                      <a:effectLst/>
                                      <a:latin typeface="Cambria Math" panose="02040503050406030204" pitchFamily="18" charset="0"/>
                                    </a:rPr>
                                  </m:ctrlPr>
                                </m:sSubPr>
                                <m:e>
                                  <m:r>
                                    <m:rPr>
                                      <m:sty m:val="p"/>
                                    </m:rPr>
                                    <a:rPr lang="en-US" sz="1800">
                                      <a:effectLst/>
                                      <a:latin typeface="Cambria Math" panose="02040503050406030204" pitchFamily="18" charset="0"/>
                                      <a:ea typeface="Calibri" panose="020F0502020204030204" pitchFamily="34" charset="0"/>
                                      <a:cs typeface="Times New Roman" panose="02020603050405020304" pitchFamily="18" charset="0"/>
                                    </a:rPr>
                                    <m:t>y</m:t>
                                  </m:r>
                                </m:e>
                                <m:sub>
                                  <m:r>
                                    <a:rPr lang="en-US" sz="1800">
                                      <a:effectLst/>
                                      <a:latin typeface="Cambria Math" panose="02040503050406030204" pitchFamily="18" charset="0"/>
                                      <a:ea typeface="Calibri" panose="020F0502020204030204" pitchFamily="34" charset="0"/>
                                      <a:cs typeface="Times New Roman" panose="02020603050405020304" pitchFamily="18" charset="0"/>
                                    </a:rPr>
                                    <m:t>0</m:t>
                                  </m:r>
                                </m:sub>
                              </m:sSub>
                            </m:e>
                          </m:d>
                          <m:r>
                            <m:rPr>
                              <m:sty m:val="p"/>
                            </m:rPr>
                            <a:rPr lang="en-US" sz="1800">
                              <a:effectLst/>
                              <a:latin typeface="Cambria Math" panose="02040503050406030204" pitchFamily="18" charset="0"/>
                              <a:ea typeface="Calibri" panose="020F0502020204030204" pitchFamily="34" charset="0"/>
                              <a:cs typeface="Times New Roman" panose="02020603050405020304" pitchFamily="18" charset="0"/>
                            </a:rPr>
                            <m:t>sin</m:t>
                          </m:r>
                        </m:fName>
                        <m:e>
                          <m:r>
                            <a:rPr lang="en-US" sz="1800" i="1">
                              <a:effectLst/>
                              <a:latin typeface="Cambria Math" panose="02040503050406030204" pitchFamily="18" charset="0"/>
                              <a:ea typeface="Calibri" panose="020F0502020204030204" pitchFamily="34" charset="0"/>
                              <a:cs typeface="Times New Roman" panose="02020603050405020304" pitchFamily="18" charset="0"/>
                            </a:rPr>
                            <m:t>𝜃</m:t>
                          </m:r>
                          <m:r>
                            <a:rPr lang="en-US" sz="1800" i="1">
                              <a:effectLst/>
                              <a:latin typeface="Cambria Math" panose="02040503050406030204" pitchFamily="18" charset="0"/>
                              <a:ea typeface="Calibri" panose="020F0502020204030204" pitchFamily="34" charset="0"/>
                              <a:cs typeface="Times New Roman" panose="02020603050405020304" pitchFamily="18" charset="0"/>
                            </a:rPr>
                            <m:t>   </m:t>
                          </m:r>
                        </m:e>
                      </m:func>
                    </m:oMath>
                  </m:oMathPara>
                </a14:m>
                <a:endParaRPr lang="en-US" dirty="0"/>
              </a:p>
              <a:p>
                <a:pPr indent="457200">
                  <a:lnSpc>
                    <a:spcPct val="107000"/>
                  </a:lnSpc>
                  <a:spcAft>
                    <a:spcPts val="800"/>
                  </a:spcAft>
                </a:pPr>
                <a14:m>
                  <m:oMathPara xmlns:m="http://schemas.openxmlformats.org/officeDocument/2006/math">
                    <m:oMathParaPr>
                      <m:jc m:val="centerGroup"/>
                    </m:oMathParaPr>
                    <m:oMath xmlns:m="http://schemas.openxmlformats.org/officeDocument/2006/math">
                      <m:sSup>
                        <m:sSupPr>
                          <m:ctrlPr>
                            <a:rPr lang="en-US" sz="2400" i="1" smtClean="0">
                              <a:effectLst/>
                              <a:latin typeface="Cambria Math" panose="02040503050406030204" pitchFamily="18" charset="0"/>
                              <a:ea typeface="Times New Roman" panose="02020603050405020304" pitchFamily="18" charset="0"/>
                            </a:rPr>
                          </m:ctrlPr>
                        </m:sSupPr>
                        <m:e>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𝑦</m:t>
                          </m:r>
                        </m:e>
                        <m:sup>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m:t>
                          </m:r>
                        </m:sup>
                      </m:sSup>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m:t>
                      </m:r>
                      <m:d>
                        <m:dPr>
                          <m:ctrlPr>
                            <a:rPr lang="en-US" sz="2400" i="1">
                              <a:effectLst/>
                              <a:latin typeface="Cambria Math" panose="02040503050406030204" pitchFamily="18" charset="0"/>
                              <a:ea typeface="Times New Roman" panose="02020603050405020304" pitchFamily="18" charset="0"/>
                            </a:rPr>
                          </m:ctrlPr>
                        </m:dPr>
                        <m:e>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𝑥</m:t>
                          </m:r>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2400" i="1">
                                  <a:effectLst/>
                                  <a:latin typeface="Cambria Math" panose="02040503050406030204" pitchFamily="18" charset="0"/>
                                  <a:ea typeface="Times New Roman" panose="02020603050405020304" pitchFamily="18" charset="0"/>
                                </a:rPr>
                              </m:ctrlPr>
                            </m:sSubPr>
                            <m:e>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𝑥</m:t>
                              </m:r>
                            </m:e>
                            <m:sub>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0</m:t>
                              </m:r>
                            </m:sub>
                          </m:sSub>
                        </m:e>
                      </m:d>
                      <m:func>
                        <m:funcPr>
                          <m:ctrlPr>
                            <a:rPr lang="en-US" sz="2400" i="1">
                              <a:effectLst/>
                              <a:latin typeface="Cambria Math" panose="02040503050406030204" pitchFamily="18" charset="0"/>
                              <a:ea typeface="Times New Roman" panose="02020603050405020304" pitchFamily="18" charset="0"/>
                            </a:rPr>
                          </m:ctrlPr>
                        </m:funcPr>
                        <m:fName>
                          <m:r>
                            <m:rPr>
                              <m:sty m:val="p"/>
                            </m:rPr>
                            <a:rPr lang="en-US" sz="1800">
                              <a:effectLst/>
                              <a:latin typeface="Cambria Math" panose="02040503050406030204" pitchFamily="18" charset="0"/>
                              <a:ea typeface="Times New Roman" panose="02020603050405020304" pitchFamily="18" charset="0"/>
                              <a:cs typeface="Times New Roman" panose="02020603050405020304" pitchFamily="18" charset="0"/>
                            </a:rPr>
                            <m:t>sin</m:t>
                          </m:r>
                        </m:fName>
                        <m:e>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𝜃</m:t>
                          </m:r>
                        </m:e>
                      </m:func>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m:t>
                      </m:r>
                      <m:d>
                        <m:dPr>
                          <m:ctrlPr>
                            <a:rPr lang="en-US" sz="2400" i="1">
                              <a:effectLst/>
                              <a:latin typeface="Cambria Math" panose="02040503050406030204" pitchFamily="18" charset="0"/>
                              <a:ea typeface="Times New Roman" panose="02020603050405020304" pitchFamily="18" charset="0"/>
                            </a:rPr>
                          </m:ctrlPr>
                        </m:dPr>
                        <m:e>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𝑦</m:t>
                          </m:r>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2400" i="1">
                                  <a:effectLst/>
                                  <a:latin typeface="Cambria Math" panose="02040503050406030204" pitchFamily="18" charset="0"/>
                                  <a:ea typeface="Times New Roman" panose="02020603050405020304" pitchFamily="18" charset="0"/>
                                </a:rPr>
                              </m:ctrlPr>
                            </m:sSubPr>
                            <m:e>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𝑦</m:t>
                              </m:r>
                            </m:e>
                            <m:sub>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0</m:t>
                              </m:r>
                            </m:sub>
                          </m:sSub>
                        </m:e>
                      </m:d>
                      <m:func>
                        <m:funcPr>
                          <m:ctrlPr>
                            <a:rPr lang="en-US" sz="2400" i="1">
                              <a:effectLst/>
                              <a:latin typeface="Cambria Math" panose="02040503050406030204" pitchFamily="18" charset="0"/>
                              <a:ea typeface="Times New Roman" panose="02020603050405020304" pitchFamily="18" charset="0"/>
                            </a:rPr>
                          </m:ctrlPr>
                        </m:funcPr>
                        <m:fName>
                          <m:r>
                            <m:rPr>
                              <m:sty m:val="p"/>
                            </m:rPr>
                            <a:rPr lang="en-US" sz="1800">
                              <a:effectLst/>
                              <a:latin typeface="Cambria Math" panose="02040503050406030204" pitchFamily="18" charset="0"/>
                              <a:ea typeface="Times New Roman" panose="02020603050405020304" pitchFamily="18" charset="0"/>
                              <a:cs typeface="Times New Roman" panose="02020603050405020304" pitchFamily="18" charset="0"/>
                            </a:rPr>
                            <m:t>cos</m:t>
                          </m:r>
                        </m:fName>
                        <m:e>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𝜃</m:t>
                          </m:r>
                        </m:e>
                      </m:func>
                    </m:oMath>
                  </m:oMathPara>
                </a14:m>
                <a:endParaRPr lang="en-US" sz="1800" kern="100" dirty="0">
                  <a:effectLst/>
                  <a:latin typeface="Cambria Math" panose="02040503050406030204" pitchFamily="18" charset="0"/>
                  <a:ea typeface="Cambria Math" panose="02040503050406030204" pitchFamily="18" charset="0"/>
                  <a:cs typeface="Times New Roman" panose="02020603050405020304" pitchFamily="18" charset="0"/>
                </a:endParaRPr>
              </a:p>
            </p:txBody>
          </p:sp>
        </mc:Choice>
        <mc:Fallback xmlns="">
          <p:sp>
            <p:nvSpPr>
              <p:cNvPr id="11" name="TextBox 10">
                <a:extLst>
                  <a:ext uri="{FF2B5EF4-FFF2-40B4-BE49-F238E27FC236}">
                    <a16:creationId xmlns:a16="http://schemas.microsoft.com/office/drawing/2014/main" id="{CFE1B6C1-2A7D-810F-1786-4418F6633DDF}"/>
                  </a:ext>
                </a:extLst>
              </p:cNvPr>
              <p:cNvSpPr txBox="1">
                <a:spLocks noRot="1" noChangeAspect="1" noMove="1" noResize="1" noEditPoints="1" noAdjustHandles="1" noChangeArrowheads="1" noChangeShapeType="1" noTextEdit="1"/>
              </p:cNvSpPr>
              <p:nvPr/>
            </p:nvSpPr>
            <p:spPr>
              <a:xfrm>
                <a:off x="557939" y="2614918"/>
                <a:ext cx="6772759" cy="979948"/>
              </a:xfrm>
              <a:prstGeom prst="rect">
                <a:avLst/>
              </a:prstGeom>
              <a:blipFill>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2A6E0332-D875-0D16-28AC-893D971CEA9E}"/>
                  </a:ext>
                </a:extLst>
              </p:cNvPr>
              <p:cNvSpPr txBox="1"/>
              <p:nvPr/>
            </p:nvSpPr>
            <p:spPr>
              <a:xfrm>
                <a:off x="6866507" y="2725087"/>
                <a:ext cx="3346876" cy="804772"/>
              </a:xfrm>
              <a:prstGeom prst="rect">
                <a:avLst/>
              </a:prstGeom>
              <a:noFill/>
            </p:spPr>
            <p:txBody>
              <a:bodyPr wrap="square" rtlCol="0">
                <a:spAutoFit/>
              </a:bodyPr>
              <a:lstStyle/>
              <a:p>
                <a14:m>
                  <m:oMath xmlns:m="http://schemas.openxmlformats.org/officeDocument/2006/math">
                    <m:r>
                      <m:rPr>
                        <m:sty m:val="p"/>
                      </m:rPr>
                      <a:rPr lang="en-US" sz="2000" smtClean="0">
                        <a:effectLst/>
                        <a:latin typeface="Cambria Math" panose="02040503050406030204" pitchFamily="18" charset="0"/>
                        <a:ea typeface="Cambria Math" panose="02040503050406030204" pitchFamily="18" charset="0"/>
                        <a:cs typeface="Times New Roman" panose="02020603050405020304" pitchFamily="18" charset="0"/>
                      </a:rPr>
                      <m:t>κ</m:t>
                    </m:r>
                    <m:r>
                      <a:rPr lang="en-US" sz="2000" i="1">
                        <a:effectLst/>
                        <a:latin typeface="Cambria Math" panose="02040503050406030204" pitchFamily="18" charset="0"/>
                        <a:ea typeface="Cambria Math" panose="02040503050406030204" pitchFamily="18" charset="0"/>
                        <a:cs typeface="Times New Roman" panose="02020603050405020304" pitchFamily="18" charset="0"/>
                      </a:rPr>
                      <m:t>= </m:t>
                    </m:r>
                    <m:rad>
                      <m:radPr>
                        <m:degHide m:val="on"/>
                        <m:ctrlPr>
                          <a:rPr lang="en-US" sz="2000" i="1">
                            <a:effectLst/>
                            <a:latin typeface="Cambria Math" panose="02040503050406030204" pitchFamily="18" charset="0"/>
                            <a:ea typeface="Cambria Math" panose="02040503050406030204" pitchFamily="18" charset="0"/>
                          </a:rPr>
                        </m:ctrlPr>
                      </m:radPr>
                      <m:deg/>
                      <m:e>
                        <m:r>
                          <a:rPr lang="en-US" sz="2000" i="1">
                            <a:effectLst/>
                            <a:latin typeface="Cambria Math" panose="02040503050406030204" pitchFamily="18" charset="0"/>
                            <a:ea typeface="Cambria Math" panose="02040503050406030204" pitchFamily="18" charset="0"/>
                            <a:cs typeface="Times New Roman" panose="02020603050405020304" pitchFamily="18" charset="0"/>
                          </a:rPr>
                          <m:t>2</m:t>
                        </m:r>
                        <m:r>
                          <a:rPr lang="en-US" sz="2000" i="1">
                            <a:effectLst/>
                            <a:latin typeface="Cambria Math" panose="02040503050406030204" pitchFamily="18" charset="0"/>
                            <a:ea typeface="Cambria Math" panose="02040503050406030204" pitchFamily="18" charset="0"/>
                            <a:cs typeface="Times New Roman" panose="02020603050405020304" pitchFamily="18" charset="0"/>
                          </a:rPr>
                          <m:t>𝑙𝑛</m:t>
                        </m:r>
                        <m:r>
                          <a:rPr lang="en-US" sz="2000" i="1">
                            <a:effectLst/>
                            <a:latin typeface="Cambria Math" panose="02040503050406030204" pitchFamily="18" charset="0"/>
                            <a:ea typeface="Cambria Math" panose="02040503050406030204" pitchFamily="18" charset="0"/>
                            <a:cs typeface="Times New Roman" panose="02020603050405020304" pitchFamily="18" charset="0"/>
                          </a:rPr>
                          <m:t>2</m:t>
                        </m:r>
                      </m:e>
                    </m:rad>
                    <m:r>
                      <a:rPr lang="en-US" sz="2000" i="1">
                        <a:effectLst/>
                        <a:latin typeface="Cambria Math" panose="02040503050406030204" pitchFamily="18" charset="0"/>
                        <a:ea typeface="Cambria Math" panose="02040503050406030204" pitchFamily="18" charset="0"/>
                        <a:cs typeface="Times New Roman" panose="02020603050405020304" pitchFamily="18" charset="0"/>
                      </a:rPr>
                      <m:t>(</m:t>
                    </m:r>
                    <m:f>
                      <m:fPr>
                        <m:ctrlPr>
                          <a:rPr lang="en-US" sz="2000" i="1">
                            <a:effectLst/>
                            <a:latin typeface="Cambria Math" panose="02040503050406030204" pitchFamily="18" charset="0"/>
                            <a:ea typeface="Cambria Math" panose="02040503050406030204" pitchFamily="18" charset="0"/>
                          </a:rPr>
                        </m:ctrlPr>
                      </m:fPr>
                      <m:num>
                        <m:sSup>
                          <m:sSupPr>
                            <m:ctrlPr>
                              <a:rPr lang="en-US" sz="2000" i="1">
                                <a:effectLst/>
                                <a:latin typeface="Cambria Math" panose="02040503050406030204" pitchFamily="18" charset="0"/>
                                <a:ea typeface="Cambria Math" panose="02040503050406030204" pitchFamily="18" charset="0"/>
                              </a:rPr>
                            </m:ctrlPr>
                          </m:sSupPr>
                          <m:e>
                            <m:r>
                              <a:rPr lang="en-US" sz="2000" i="1">
                                <a:effectLst/>
                                <a:latin typeface="Cambria Math" panose="02040503050406030204" pitchFamily="18" charset="0"/>
                                <a:ea typeface="Cambria Math" panose="02040503050406030204" pitchFamily="18" charset="0"/>
                                <a:cs typeface="Times New Roman" panose="02020603050405020304" pitchFamily="18" charset="0"/>
                              </a:rPr>
                              <m:t>2</m:t>
                            </m:r>
                          </m:e>
                          <m:sup>
                            <m:r>
                              <a:rPr lang="en-US" sz="2000" i="1">
                                <a:effectLst/>
                                <a:latin typeface="Cambria Math" panose="02040503050406030204" pitchFamily="18" charset="0"/>
                                <a:ea typeface="Cambria Math" panose="02040503050406030204" pitchFamily="18" charset="0"/>
                                <a:cs typeface="Times New Roman" panose="02020603050405020304" pitchFamily="18" charset="0"/>
                              </a:rPr>
                              <m:t>𝛿</m:t>
                            </m:r>
                          </m:sup>
                        </m:sSup>
                        <m:r>
                          <a:rPr lang="en-US" sz="2000" i="1">
                            <a:effectLst/>
                            <a:latin typeface="Cambria Math" panose="02040503050406030204" pitchFamily="18" charset="0"/>
                            <a:ea typeface="Cambria Math" panose="02040503050406030204" pitchFamily="18" charset="0"/>
                            <a:cs typeface="Times New Roman" panose="02020603050405020304" pitchFamily="18" charset="0"/>
                          </a:rPr>
                          <m:t>+1</m:t>
                        </m:r>
                      </m:num>
                      <m:den>
                        <m:sSup>
                          <m:sSupPr>
                            <m:ctrlPr>
                              <a:rPr lang="en-US" sz="2000" i="1">
                                <a:effectLst/>
                                <a:latin typeface="Cambria Math" panose="02040503050406030204" pitchFamily="18" charset="0"/>
                                <a:ea typeface="Cambria Math" panose="02040503050406030204" pitchFamily="18" charset="0"/>
                              </a:rPr>
                            </m:ctrlPr>
                          </m:sSupPr>
                          <m:e>
                            <m:r>
                              <a:rPr lang="en-US" sz="2000" i="1">
                                <a:effectLst/>
                                <a:latin typeface="Cambria Math" panose="02040503050406030204" pitchFamily="18" charset="0"/>
                                <a:ea typeface="Cambria Math" panose="02040503050406030204" pitchFamily="18" charset="0"/>
                                <a:cs typeface="Times New Roman" panose="02020603050405020304" pitchFamily="18" charset="0"/>
                              </a:rPr>
                              <m:t>2</m:t>
                            </m:r>
                          </m:e>
                          <m:sup>
                            <m:r>
                              <a:rPr lang="en-US" sz="2000" i="1">
                                <a:effectLst/>
                                <a:latin typeface="Cambria Math" panose="02040503050406030204" pitchFamily="18" charset="0"/>
                                <a:ea typeface="Cambria Math" panose="02040503050406030204" pitchFamily="18" charset="0"/>
                                <a:cs typeface="Times New Roman" panose="02020603050405020304" pitchFamily="18" charset="0"/>
                              </a:rPr>
                              <m:t>𝛿</m:t>
                            </m:r>
                          </m:sup>
                        </m:sSup>
                        <m:r>
                          <a:rPr lang="en-US" sz="2000" i="1">
                            <a:effectLst/>
                            <a:latin typeface="Cambria Math" panose="02040503050406030204" pitchFamily="18" charset="0"/>
                            <a:ea typeface="Cambria Math" panose="02040503050406030204" pitchFamily="18" charset="0"/>
                            <a:cs typeface="Times New Roman" panose="02020603050405020304" pitchFamily="18" charset="0"/>
                          </a:rPr>
                          <m:t>−1</m:t>
                        </m:r>
                      </m:den>
                    </m:f>
                  </m:oMath>
                </a14:m>
                <a:r>
                  <a:rPr lang="vi-VN" sz="2000" dirty="0">
                    <a:latin typeface="Cambria Math" panose="02040503050406030204" pitchFamily="18" charset="0"/>
                    <a:ea typeface="Cambria Math" panose="02040503050406030204" pitchFamily="18" charset="0"/>
                  </a:rPr>
                  <a:t>), </a:t>
                </a:r>
                <a14:m>
                  <m:oMath xmlns:m="http://schemas.openxmlformats.org/officeDocument/2006/math">
                    <m:sSub>
                      <m:sSubPr>
                        <m:ctrlPr>
                          <a:rPr lang="en-US" sz="2000" i="1">
                            <a:latin typeface="Cambria Math" panose="02040503050406030204" pitchFamily="18" charset="0"/>
                            <a:ea typeface="Cambria Math" panose="02040503050406030204" pitchFamily="18" charset="0"/>
                          </a:rPr>
                        </m:ctrlPr>
                      </m:sSubPr>
                      <m:e>
                        <m:r>
                          <a:rPr lang="en-US" sz="2000" i="1">
                            <a:latin typeface="Cambria Math" panose="02040503050406030204" pitchFamily="18" charset="0"/>
                            <a:ea typeface="Cambria Math" panose="02040503050406030204" pitchFamily="18" charset="0"/>
                          </a:rPr>
                          <m:t>𝜔</m:t>
                        </m:r>
                      </m:e>
                      <m:sub>
                        <m:r>
                          <a:rPr lang="en-US" sz="2000" i="1">
                            <a:latin typeface="Cambria Math" panose="02040503050406030204" pitchFamily="18" charset="0"/>
                            <a:ea typeface="Cambria Math" panose="02040503050406030204" pitchFamily="18" charset="0"/>
                          </a:rPr>
                          <m:t>0</m:t>
                        </m:r>
                      </m:sub>
                    </m:sSub>
                    <m:r>
                      <a:rPr lang="en-US" sz="2000" i="1">
                        <a:latin typeface="Cambria Math" panose="02040503050406030204" pitchFamily="18" charset="0"/>
                        <a:ea typeface="Cambria Math" panose="02040503050406030204" pitchFamily="18" charset="0"/>
                      </a:rPr>
                      <m:t>= </m:t>
                    </m:r>
                    <m:f>
                      <m:fPr>
                        <m:ctrlPr>
                          <a:rPr lang="en-US" sz="2000" i="1">
                            <a:latin typeface="Cambria Math" panose="02040503050406030204" pitchFamily="18" charset="0"/>
                            <a:ea typeface="Cambria Math" panose="02040503050406030204" pitchFamily="18" charset="0"/>
                          </a:rPr>
                        </m:ctrlPr>
                      </m:fPr>
                      <m:num>
                        <m:r>
                          <m:rPr>
                            <m:sty m:val="p"/>
                          </m:rPr>
                          <a:rPr lang="en-US" sz="2000">
                            <a:latin typeface="Cambria Math" panose="02040503050406030204" pitchFamily="18" charset="0"/>
                            <a:ea typeface="Cambria Math" panose="02040503050406030204" pitchFamily="18" charset="0"/>
                          </a:rPr>
                          <m:t>κ</m:t>
                        </m:r>
                      </m:num>
                      <m:den>
                        <m:r>
                          <a:rPr lang="en-US" sz="2000" i="1">
                            <a:latin typeface="Cambria Math" panose="02040503050406030204" pitchFamily="18" charset="0"/>
                            <a:ea typeface="Cambria Math" panose="02040503050406030204" pitchFamily="18" charset="0"/>
                          </a:rPr>
                          <m:t>𝜎</m:t>
                        </m:r>
                      </m:den>
                    </m:f>
                  </m:oMath>
                </a14:m>
                <a:endParaRPr lang="en-US" sz="2000" dirty="0">
                  <a:latin typeface="Cambria Math" panose="02040503050406030204" pitchFamily="18" charset="0"/>
                  <a:ea typeface="Cambria Math" panose="02040503050406030204" pitchFamily="18" charset="0"/>
                </a:endParaRPr>
              </a:p>
              <a:p>
                <a:r>
                  <a:rPr lang="vi-VN" dirty="0">
                    <a:latin typeface="Cambria Math" panose="02040503050406030204" pitchFamily="18" charset="0"/>
                    <a:ea typeface="Cambria Math" panose="02040503050406030204" pitchFamily="18" charset="0"/>
                  </a:rPr>
                  <a:t> </a:t>
                </a:r>
                <a:endParaRPr lang="en-US" dirty="0">
                  <a:latin typeface="Cambria Math" panose="02040503050406030204" pitchFamily="18" charset="0"/>
                  <a:ea typeface="Cambria Math" panose="02040503050406030204" pitchFamily="18" charset="0"/>
                </a:endParaRPr>
              </a:p>
            </p:txBody>
          </p:sp>
        </mc:Choice>
        <mc:Fallback xmlns="">
          <p:sp>
            <p:nvSpPr>
              <p:cNvPr id="5" name="TextBox 4">
                <a:extLst>
                  <a:ext uri="{FF2B5EF4-FFF2-40B4-BE49-F238E27FC236}">
                    <a16:creationId xmlns:a16="http://schemas.microsoft.com/office/drawing/2014/main" id="{2A6E0332-D875-0D16-28AC-893D971CEA9E}"/>
                  </a:ext>
                </a:extLst>
              </p:cNvPr>
              <p:cNvSpPr txBox="1">
                <a:spLocks noRot="1" noChangeAspect="1" noMove="1" noResize="1" noEditPoints="1" noAdjustHandles="1" noChangeArrowheads="1" noChangeShapeType="1" noTextEdit="1"/>
              </p:cNvSpPr>
              <p:nvPr/>
            </p:nvSpPr>
            <p:spPr>
              <a:xfrm>
                <a:off x="6866507" y="2725087"/>
                <a:ext cx="3346876" cy="804772"/>
              </a:xfrm>
              <a:prstGeom prst="rect">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B90B55B8-99D1-BE4F-BC4F-841BFA038E84}"/>
                  </a:ext>
                </a:extLst>
              </p:cNvPr>
              <p:cNvSpPr txBox="1"/>
              <p:nvPr/>
            </p:nvSpPr>
            <p:spPr>
              <a:xfrm>
                <a:off x="1139125" y="4321213"/>
                <a:ext cx="3572360" cy="1485535"/>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d>
                        <m:dPr>
                          <m:begChr m:val="{"/>
                          <m:endChr m:val=""/>
                          <m:ctrlPr>
                            <a:rPr lang="en-US" sz="1800" i="1" smtClean="0">
                              <a:latin typeface="Cambria Math" panose="02040503050406030204" pitchFamily="18" charset="0"/>
                            </a:rPr>
                          </m:ctrlPr>
                        </m:dPr>
                        <m:e>
                          <m:eqArr>
                            <m:eqArrPr>
                              <m:ctrlPr>
                                <a:rPr lang="en-US" sz="1800" i="1" smtClean="0">
                                  <a:latin typeface="Cambria Math" panose="02040503050406030204" pitchFamily="18" charset="0"/>
                                </a:rPr>
                              </m:ctrlPr>
                            </m:eqArrPr>
                            <m:e>
                              <m:d>
                                <m:dPr>
                                  <m:ctrlPr>
                                    <a:rPr lang="vi-VN" sz="1800" b="0" i="1" smtClean="0">
                                      <a:latin typeface="Cambria Math" panose="02040503050406030204" pitchFamily="18" charset="0"/>
                                    </a:rPr>
                                  </m:ctrlPr>
                                </m:dPr>
                                <m:e>
                                  <m:sSub>
                                    <m:sSubPr>
                                      <m:ctrlPr>
                                        <a:rPr lang="vi-VN" sz="1800" b="0" i="1" smtClean="0">
                                          <a:latin typeface="Cambria Math" panose="02040503050406030204" pitchFamily="18" charset="0"/>
                                        </a:rPr>
                                      </m:ctrlPr>
                                    </m:sSubPr>
                                    <m:e>
                                      <m:r>
                                        <m:rPr>
                                          <m:sty m:val="p"/>
                                        </m:rPr>
                                        <a:rPr lang="vi-VN" sz="1800" i="1">
                                          <a:latin typeface="Cambria Math" panose="02040503050406030204" pitchFamily="18" charset="0"/>
                                        </a:rPr>
                                        <m:t>x</m:t>
                                      </m:r>
                                    </m:e>
                                    <m:sub>
                                      <m:r>
                                        <a:rPr lang="vi-VN" sz="1800" i="1">
                                          <a:latin typeface="Cambria Math" panose="02040503050406030204" pitchFamily="18" charset="0"/>
                                        </a:rPr>
                                        <m:t>0</m:t>
                                      </m:r>
                                    </m:sub>
                                  </m:sSub>
                                  <m:r>
                                    <a:rPr lang="vi-VN" sz="1800" b="0" i="1" smtClean="0">
                                      <a:latin typeface="Cambria Math" panose="02040503050406030204" pitchFamily="18" charset="0"/>
                                    </a:rPr>
                                    <m:t>,</m:t>
                                  </m:r>
                                  <m:sSub>
                                    <m:sSubPr>
                                      <m:ctrlPr>
                                        <a:rPr lang="vi-VN" sz="1800" b="0" i="1" smtClean="0">
                                          <a:latin typeface="Cambria Math" panose="02040503050406030204" pitchFamily="18" charset="0"/>
                                        </a:rPr>
                                      </m:ctrlPr>
                                    </m:sSubPr>
                                    <m:e>
                                      <m:r>
                                        <m:rPr>
                                          <m:sty m:val="p"/>
                                        </m:rPr>
                                        <a:rPr lang="vi-VN" sz="1800" i="1">
                                          <a:latin typeface="Cambria Math" panose="02040503050406030204" pitchFamily="18" charset="0"/>
                                        </a:rPr>
                                        <m:t>y</m:t>
                                      </m:r>
                                    </m:e>
                                    <m:sub>
                                      <m:r>
                                        <a:rPr lang="vi-VN" sz="1800" i="1">
                                          <a:latin typeface="Cambria Math" panose="02040503050406030204" pitchFamily="18" charset="0"/>
                                        </a:rPr>
                                        <m:t>0</m:t>
                                      </m:r>
                                    </m:sub>
                                  </m:sSub>
                                </m:e>
                              </m:d>
                              <m:r>
                                <a:rPr lang="vi-VN" sz="1800" b="0" i="1" smtClean="0">
                                  <a:latin typeface="Cambria Math" panose="02040503050406030204" pitchFamily="18" charset="0"/>
                                </a:rPr>
                                <m:t>=(</m:t>
                              </m:r>
                              <m:r>
                                <a:rPr lang="vi-VN" sz="1800" i="1">
                                  <a:latin typeface="Cambria Math" panose="02040503050406030204" pitchFamily="18" charset="0"/>
                                </a:rPr>
                                <m:t>17</m:t>
                              </m:r>
                              <m:r>
                                <a:rPr lang="vi-VN" sz="1800" b="0" i="1" smtClean="0">
                                  <a:latin typeface="Cambria Math" panose="02040503050406030204" pitchFamily="18" charset="0"/>
                                </a:rPr>
                                <m:t>,</m:t>
                              </m:r>
                              <m:r>
                                <a:rPr lang="vi-VN" sz="1800" i="1">
                                  <a:latin typeface="Cambria Math" panose="02040503050406030204" pitchFamily="18" charset="0"/>
                                </a:rPr>
                                <m:t>17</m:t>
                              </m:r>
                              <m:r>
                                <a:rPr lang="vi-VN" sz="1800" b="0" i="1" smtClean="0">
                                  <a:latin typeface="Cambria Math" panose="02040503050406030204" pitchFamily="18" charset="0"/>
                                </a:rPr>
                                <m:t>)</m:t>
                              </m:r>
                            </m:e>
                            <m:e>
                              <m:r>
                                <a:rPr lang="en-US" sz="1800" i="1" smtClean="0">
                                  <a:latin typeface="Cambria Math" panose="02040503050406030204" pitchFamily="18" charset="0"/>
                                  <a:ea typeface="Cambria Math" panose="02040503050406030204" pitchFamily="18" charset="0"/>
                                </a:rPr>
                                <m:t>𝜎</m:t>
                              </m:r>
                              <m:r>
                                <a:rPr lang="vi-VN" sz="1800" b="0" i="1" smtClean="0">
                                  <a:latin typeface="Cambria Math" panose="02040503050406030204" pitchFamily="18" charset="0"/>
                                  <a:ea typeface="Cambria Math" panose="02040503050406030204" pitchFamily="18" charset="0"/>
                                </a:rPr>
                                <m:t>=</m:t>
                              </m:r>
                              <m:r>
                                <a:rPr lang="vi-VN" sz="1800" i="1">
                                  <a:latin typeface="Cambria Math" panose="02040503050406030204" pitchFamily="18" charset="0"/>
                                  <a:ea typeface="Cambria Math" panose="02040503050406030204" pitchFamily="18" charset="0"/>
                                </a:rPr>
                                <m:t>5</m:t>
                              </m:r>
                              <m:r>
                                <a:rPr lang="vi-VN" sz="1800" b="0" i="1" smtClean="0">
                                  <a:latin typeface="Cambria Math" panose="02040503050406030204" pitchFamily="18" charset="0"/>
                                  <a:ea typeface="Cambria Math" panose="02040503050406030204" pitchFamily="18" charset="0"/>
                                </a:rPr>
                                <m:t>.</m:t>
                              </m:r>
                              <m:r>
                                <a:rPr lang="vi-VN" sz="1800" i="1">
                                  <a:latin typeface="Cambria Math" panose="02040503050406030204" pitchFamily="18" charset="0"/>
                                  <a:ea typeface="Cambria Math" panose="02040503050406030204" pitchFamily="18" charset="0"/>
                                </a:rPr>
                                <m:t>3</m:t>
                              </m:r>
                              <m:r>
                                <a:rPr lang="vi-VN" sz="1800" b="0" i="1" smtClean="0">
                                  <a:latin typeface="Cambria Math" panose="02040503050406030204" pitchFamily="18" charset="0"/>
                                  <a:ea typeface="Cambria Math" panose="02040503050406030204" pitchFamily="18" charset="0"/>
                                </a:rPr>
                                <m:t>                  </m:t>
                              </m:r>
                            </m:e>
                            <m:e>
                              <m:r>
                                <a:rPr lang="en-US" sz="1800" i="1" smtClean="0">
                                  <a:latin typeface="Cambria Math" panose="02040503050406030204" pitchFamily="18" charset="0"/>
                                  <a:ea typeface="Cambria Math" panose="02040503050406030204" pitchFamily="18" charset="0"/>
                                </a:rPr>
                                <m:t>𝛿</m:t>
                              </m:r>
                              <m:r>
                                <a:rPr lang="vi-VN" sz="1800" b="0" i="1" smtClean="0">
                                  <a:latin typeface="Cambria Math" panose="02040503050406030204" pitchFamily="18" charset="0"/>
                                  <a:ea typeface="Cambria Math" panose="02040503050406030204" pitchFamily="18" charset="0"/>
                                </a:rPr>
                                <m:t>=</m:t>
                              </m:r>
                              <m:r>
                                <a:rPr lang="vi-VN" sz="1800" i="1">
                                  <a:latin typeface="Cambria Math" panose="02040503050406030204" pitchFamily="18" charset="0"/>
                                  <a:ea typeface="Cambria Math" panose="02040503050406030204" pitchFamily="18" charset="0"/>
                                </a:rPr>
                                <m:t>3</m:t>
                              </m:r>
                              <m:r>
                                <a:rPr lang="vi-VN" sz="1800" b="0" i="1" smtClean="0">
                                  <a:latin typeface="Cambria Math" panose="02040503050406030204" pitchFamily="18" charset="0"/>
                                  <a:ea typeface="Cambria Math" panose="02040503050406030204" pitchFamily="18" charset="0"/>
                                </a:rPr>
                                <m:t>.</m:t>
                              </m:r>
                              <m:r>
                                <a:rPr lang="vi-VN" sz="1800" i="1">
                                  <a:latin typeface="Cambria Math" panose="02040503050406030204" pitchFamily="18" charset="0"/>
                                  <a:ea typeface="Cambria Math" panose="02040503050406030204" pitchFamily="18" charset="0"/>
                                </a:rPr>
                                <m:t>3</m:t>
                              </m:r>
                              <m:r>
                                <a:rPr lang="vi-VN" sz="1800" b="0" i="1" smtClean="0">
                                  <a:latin typeface="Cambria Math" panose="02040503050406030204" pitchFamily="18" charset="0"/>
                                  <a:ea typeface="Cambria Math" panose="02040503050406030204" pitchFamily="18" charset="0"/>
                                </a:rPr>
                                <m:t>                   </m:t>
                              </m:r>
                            </m:e>
                            <m:e>
                              <m:r>
                                <a:rPr lang="en-US" sz="1800" i="1" smtClean="0">
                                  <a:latin typeface="Cambria Math" panose="02040503050406030204" pitchFamily="18" charset="0"/>
                                  <a:ea typeface="Cambria Math" panose="02040503050406030204" pitchFamily="18" charset="0"/>
                                </a:rPr>
                                <m:t>𝜃</m:t>
                              </m:r>
                              <m:r>
                                <a:rPr lang="vi-VN" sz="1800" b="0" i="1" smtClean="0">
                                  <a:latin typeface="Cambria Math" panose="02040503050406030204" pitchFamily="18" charset="0"/>
                                  <a:ea typeface="Cambria Math" panose="02040503050406030204" pitchFamily="18" charset="0"/>
                                </a:rPr>
                                <m:t>=</m:t>
                              </m:r>
                              <m:f>
                                <m:fPr>
                                  <m:ctrlPr>
                                    <a:rPr lang="vi-VN" sz="1800" b="0" i="1" smtClean="0">
                                      <a:latin typeface="Cambria Math" panose="02040503050406030204" pitchFamily="18" charset="0"/>
                                      <a:ea typeface="Cambria Math" panose="02040503050406030204" pitchFamily="18" charset="0"/>
                                    </a:rPr>
                                  </m:ctrlPr>
                                </m:fPr>
                                <m:num>
                                  <m:r>
                                    <m:rPr>
                                      <m:sty m:val="p"/>
                                    </m:rPr>
                                    <a:rPr lang="vi-VN" sz="1800" i="1">
                                      <a:latin typeface="Cambria Math" panose="02040503050406030204" pitchFamily="18" charset="0"/>
                                      <a:ea typeface="Cambria Math" panose="02040503050406030204" pitchFamily="18" charset="0"/>
                                    </a:rPr>
                                    <m:t>j</m:t>
                                  </m:r>
                                  <m:r>
                                    <a:rPr lang="vi-VN" sz="1800" i="1" smtClean="0">
                                      <a:latin typeface="Cambria Math" panose="02040503050406030204" pitchFamily="18" charset="0"/>
                                      <a:ea typeface="Cambria Math" panose="02040503050406030204" pitchFamily="18" charset="0"/>
                                    </a:rPr>
                                    <m:t>𝜋</m:t>
                                  </m:r>
                                </m:num>
                                <m:den>
                                  <m:r>
                                    <a:rPr lang="vi-VN" sz="1800" i="1">
                                      <a:latin typeface="Cambria Math" panose="02040503050406030204" pitchFamily="18" charset="0"/>
                                      <a:ea typeface="Cambria Math" panose="02040503050406030204" pitchFamily="18" charset="0"/>
                                    </a:rPr>
                                    <m:t>6</m:t>
                                  </m:r>
                                </m:den>
                              </m:f>
                              <m:r>
                                <a:rPr lang="vi-VN" sz="1800" b="0" i="1" smtClean="0">
                                  <a:latin typeface="Cambria Math" panose="02040503050406030204" pitchFamily="18" charset="0"/>
                                  <a:ea typeface="Cambria Math" panose="02040503050406030204" pitchFamily="18" charset="0"/>
                                </a:rPr>
                                <m:t>, </m:t>
                              </m:r>
                              <m:r>
                                <m:rPr>
                                  <m:nor/>
                                </m:rPr>
                                <a:rPr lang="en-US" sz="1800"/>
                                <m:t>j</m:t>
                              </m:r>
                              <m:r>
                                <m:rPr>
                                  <m:nor/>
                                </m:rPr>
                                <a:rPr lang="en-US" sz="1800"/>
                                <m:t> = </m:t>
                              </m:r>
                              <m:acc>
                                <m:accPr>
                                  <m:chr m:val="̅"/>
                                  <m:ctrlPr>
                                    <a:rPr lang="en-US" sz="1800" i="1">
                                      <a:latin typeface="Cambria Math" panose="02040503050406030204" pitchFamily="18" charset="0"/>
                                    </a:rPr>
                                  </m:ctrlPr>
                                </m:accPr>
                                <m:e>
                                  <m:r>
                                    <a:rPr lang="en-US" sz="1800" i="1">
                                      <a:latin typeface="Cambria Math" panose="02040503050406030204" pitchFamily="18" charset="0"/>
                                    </a:rPr>
                                    <m:t>0,5</m:t>
                                  </m:r>
                                </m:e>
                              </m:acc>
                              <m:r>
                                <a:rPr lang="vi-VN" sz="1800" b="0" i="1" smtClean="0">
                                  <a:latin typeface="Cambria Math" panose="02040503050406030204" pitchFamily="18" charset="0"/>
                                </a:rPr>
                                <m:t>       </m:t>
                              </m:r>
                            </m:e>
                          </m:eqArr>
                        </m:e>
                      </m:d>
                    </m:oMath>
                  </m:oMathPara>
                </a14:m>
                <a:endParaRPr lang="en-US" sz="1800" dirty="0"/>
              </a:p>
            </p:txBody>
          </p:sp>
        </mc:Choice>
        <mc:Fallback xmlns="">
          <p:sp>
            <p:nvSpPr>
              <p:cNvPr id="8" name="TextBox 7">
                <a:extLst>
                  <a:ext uri="{FF2B5EF4-FFF2-40B4-BE49-F238E27FC236}">
                    <a16:creationId xmlns:a16="http://schemas.microsoft.com/office/drawing/2014/main" id="{B90B55B8-99D1-BE4F-BC4F-841BFA038E84}"/>
                  </a:ext>
                </a:extLst>
              </p:cNvPr>
              <p:cNvSpPr txBox="1">
                <a:spLocks noRot="1" noChangeAspect="1" noMove="1" noResize="1" noEditPoints="1" noAdjustHandles="1" noChangeArrowheads="1" noChangeShapeType="1" noTextEdit="1"/>
              </p:cNvSpPr>
              <p:nvPr/>
            </p:nvSpPr>
            <p:spPr>
              <a:xfrm>
                <a:off x="1139125" y="4321213"/>
                <a:ext cx="3572360" cy="1485535"/>
              </a:xfrm>
              <a:prstGeom prst="rect">
                <a:avLst/>
              </a:prstGeom>
              <a:blipFill>
                <a:blip r:embed="rId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2F6E8206-8E65-A262-4A3E-74D6121485F0}"/>
                  </a:ext>
                </a:extLst>
              </p:cNvPr>
              <p:cNvSpPr txBox="1"/>
              <p:nvPr/>
            </p:nvSpPr>
            <p:spPr>
              <a:xfrm>
                <a:off x="4711485" y="4676847"/>
                <a:ext cx="2155523" cy="710194"/>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sz="1800" i="1" smtClean="0">
                          <a:latin typeface="Cambria Math" panose="02040503050406030204" pitchFamily="18" charset="0"/>
                          <a:ea typeface="Cambria Math" panose="02040503050406030204" pitchFamily="18" charset="0"/>
                        </a:rPr>
                        <m:t>⇒</m:t>
                      </m:r>
                      <m:d>
                        <m:dPr>
                          <m:begChr m:val="{"/>
                          <m:endChr m:val=""/>
                          <m:ctrlPr>
                            <a:rPr lang="en-US" sz="1800" i="1" smtClean="0">
                              <a:latin typeface="Cambria Math" panose="02040503050406030204" pitchFamily="18" charset="0"/>
                            </a:rPr>
                          </m:ctrlPr>
                        </m:dPr>
                        <m:e>
                          <m:eqArr>
                            <m:eqArrPr>
                              <m:ctrlPr>
                                <a:rPr lang="en-US" sz="1800" i="1" smtClean="0">
                                  <a:latin typeface="Cambria Math" panose="02040503050406030204" pitchFamily="18" charset="0"/>
                                  <a:ea typeface="Cambria Math" panose="02040503050406030204" pitchFamily="18" charset="0"/>
                                </a:rPr>
                              </m:ctrlPr>
                            </m:eqArrPr>
                            <m:e>
                              <m:r>
                                <a:rPr lang="en-US" sz="1800" i="1" smtClean="0">
                                  <a:latin typeface="Cambria Math" panose="02040503050406030204" pitchFamily="18" charset="0"/>
                                  <a:ea typeface="Cambria Math" panose="02040503050406030204" pitchFamily="18" charset="0"/>
                                </a:rPr>
                                <m:t>𝜅</m:t>
                              </m:r>
                              <m:r>
                                <a:rPr lang="vi-VN" sz="1800" b="0" i="1" smtClean="0">
                                  <a:latin typeface="Cambria Math" panose="02040503050406030204" pitchFamily="18" charset="0"/>
                                  <a:ea typeface="Cambria Math" panose="02040503050406030204" pitchFamily="18" charset="0"/>
                                </a:rPr>
                                <m:t>=</m:t>
                              </m:r>
                              <m:r>
                                <a:rPr lang="vi-VN" sz="1800" i="1">
                                  <a:latin typeface="Cambria Math" panose="02040503050406030204" pitchFamily="18" charset="0"/>
                                  <a:ea typeface="Cambria Math" panose="02040503050406030204" pitchFamily="18" charset="0"/>
                                </a:rPr>
                                <m:t>1</m:t>
                              </m:r>
                              <m:r>
                                <a:rPr lang="vi-VN" sz="1800" b="0" i="1" smtClean="0">
                                  <a:latin typeface="Cambria Math" panose="02040503050406030204" pitchFamily="18" charset="0"/>
                                  <a:ea typeface="Cambria Math" panose="02040503050406030204" pitchFamily="18" charset="0"/>
                                </a:rPr>
                                <m:t>.</m:t>
                              </m:r>
                              <m:r>
                                <a:rPr lang="vi-VN" sz="1800" i="1">
                                  <a:latin typeface="Cambria Math" panose="02040503050406030204" pitchFamily="18" charset="0"/>
                                  <a:ea typeface="Cambria Math" panose="02040503050406030204" pitchFamily="18" charset="0"/>
                                </a:rPr>
                                <m:t>44</m:t>
                              </m:r>
                            </m:e>
                            <m:e>
                              <m:sSub>
                                <m:sSubPr>
                                  <m:ctrlPr>
                                    <a:rPr lang="vi-VN" sz="1800" b="0" i="1" smtClean="0">
                                      <a:latin typeface="Cambria Math" panose="02040503050406030204" pitchFamily="18" charset="0"/>
                                      <a:ea typeface="Cambria Math" panose="02040503050406030204" pitchFamily="18" charset="0"/>
                                    </a:rPr>
                                  </m:ctrlPr>
                                </m:sSubPr>
                                <m:e>
                                  <m:r>
                                    <a:rPr lang="vi-VN" sz="1800" i="1" smtClean="0">
                                      <a:latin typeface="Cambria Math" panose="02040503050406030204" pitchFamily="18" charset="0"/>
                                      <a:ea typeface="Cambria Math" panose="02040503050406030204" pitchFamily="18" charset="0"/>
                                    </a:rPr>
                                    <m:t>𝜔</m:t>
                                  </m:r>
                                </m:e>
                                <m:sub>
                                  <m:r>
                                    <a:rPr lang="vi-VN" sz="1800" i="1">
                                      <a:latin typeface="Cambria Math" panose="02040503050406030204" pitchFamily="18" charset="0"/>
                                      <a:ea typeface="Cambria Math" panose="02040503050406030204" pitchFamily="18" charset="0"/>
                                    </a:rPr>
                                    <m:t>0</m:t>
                                  </m:r>
                                </m:sub>
                              </m:sSub>
                              <m:r>
                                <a:rPr lang="vi-VN" sz="1800" b="0" i="1" smtClean="0">
                                  <a:latin typeface="Cambria Math" panose="02040503050406030204" pitchFamily="18" charset="0"/>
                                  <a:ea typeface="Cambria Math" panose="02040503050406030204" pitchFamily="18" charset="0"/>
                                </a:rPr>
                                <m:t>=</m:t>
                              </m:r>
                              <m:r>
                                <a:rPr lang="vi-VN" sz="1800" i="1">
                                  <a:latin typeface="Cambria Math" panose="02040503050406030204" pitchFamily="18" charset="0"/>
                                  <a:ea typeface="Cambria Math" panose="02040503050406030204" pitchFamily="18" charset="0"/>
                                </a:rPr>
                                <m:t>0</m:t>
                              </m:r>
                              <m:r>
                                <a:rPr lang="vi-VN" sz="1800" b="0" i="1" smtClean="0">
                                  <a:latin typeface="Cambria Math" panose="02040503050406030204" pitchFamily="18" charset="0"/>
                                  <a:ea typeface="Cambria Math" panose="02040503050406030204" pitchFamily="18" charset="0"/>
                                </a:rPr>
                                <m:t>.</m:t>
                              </m:r>
                              <m:r>
                                <a:rPr lang="vi-VN" sz="1800" i="1">
                                  <a:latin typeface="Cambria Math" panose="02040503050406030204" pitchFamily="18" charset="0"/>
                                  <a:ea typeface="Cambria Math" panose="02040503050406030204" pitchFamily="18" charset="0"/>
                                </a:rPr>
                                <m:t>27</m:t>
                              </m:r>
                            </m:e>
                          </m:eqArr>
                        </m:e>
                      </m:d>
                    </m:oMath>
                  </m:oMathPara>
                </a14:m>
                <a:endParaRPr lang="en-US" sz="1800" dirty="0"/>
              </a:p>
            </p:txBody>
          </p:sp>
        </mc:Choice>
        <mc:Fallback xmlns="">
          <p:sp>
            <p:nvSpPr>
              <p:cNvPr id="10" name="TextBox 9">
                <a:extLst>
                  <a:ext uri="{FF2B5EF4-FFF2-40B4-BE49-F238E27FC236}">
                    <a16:creationId xmlns:a16="http://schemas.microsoft.com/office/drawing/2014/main" id="{2F6E8206-8E65-A262-4A3E-74D6121485F0}"/>
                  </a:ext>
                </a:extLst>
              </p:cNvPr>
              <p:cNvSpPr txBox="1">
                <a:spLocks noRot="1" noChangeAspect="1" noMove="1" noResize="1" noEditPoints="1" noAdjustHandles="1" noChangeArrowheads="1" noChangeShapeType="1" noTextEdit="1"/>
              </p:cNvSpPr>
              <p:nvPr/>
            </p:nvSpPr>
            <p:spPr>
              <a:xfrm>
                <a:off x="4711485" y="4676847"/>
                <a:ext cx="2155523" cy="710194"/>
              </a:xfrm>
              <a:prstGeom prst="rect">
                <a:avLst/>
              </a:prstGeom>
              <a:blipFill>
                <a:blip r:embed="rId6"/>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31100840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08931F1-3394-E429-3F4E-1F2A7C25101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26</a:t>
            </a:fld>
            <a:endParaRPr lang="en-US"/>
          </a:p>
        </p:txBody>
      </p:sp>
      <p:sp>
        <p:nvSpPr>
          <p:cNvPr id="3" name="Title 2">
            <a:extLst>
              <a:ext uri="{FF2B5EF4-FFF2-40B4-BE49-F238E27FC236}">
                <a16:creationId xmlns:a16="http://schemas.microsoft.com/office/drawing/2014/main" id="{DBD3C95C-A095-AE49-D0AC-D1DFDE8B113F}"/>
              </a:ext>
            </a:extLst>
          </p:cNvPr>
          <p:cNvSpPr>
            <a:spLocks noGrp="1"/>
          </p:cNvSpPr>
          <p:nvPr>
            <p:ph type="title"/>
          </p:nvPr>
        </p:nvSpPr>
        <p:spPr/>
        <p:txBody>
          <a:bodyPr/>
          <a:lstStyle/>
          <a:p>
            <a:r>
              <a:rPr lang="vi-VN" dirty="0"/>
              <a:t>III. TRÍCH XUẤT ĐẶC TRƯNG VÀ ĐỐI SÁNH HÌNH ẢNH</a:t>
            </a:r>
            <a:endParaRPr lang="en-US" dirty="0"/>
          </a:p>
        </p:txBody>
      </p:sp>
      <p:sp>
        <p:nvSpPr>
          <p:cNvPr id="4" name="Text Placeholder 3">
            <a:extLst>
              <a:ext uri="{FF2B5EF4-FFF2-40B4-BE49-F238E27FC236}">
                <a16:creationId xmlns:a16="http://schemas.microsoft.com/office/drawing/2014/main" id="{0898B4DE-E291-1B98-1565-6730A0E5F827}"/>
              </a:ext>
            </a:extLst>
          </p:cNvPr>
          <p:cNvSpPr>
            <a:spLocks noGrp="1"/>
          </p:cNvSpPr>
          <p:nvPr>
            <p:ph type="body" idx="1"/>
          </p:nvPr>
        </p:nvSpPr>
        <p:spPr>
          <a:xfrm>
            <a:off x="338735" y="666427"/>
            <a:ext cx="11514529" cy="5826448"/>
          </a:xfrm>
        </p:spPr>
        <p:txBody>
          <a:bodyPr/>
          <a:lstStyle/>
          <a:p>
            <a:pPr marL="50800" indent="0">
              <a:buNone/>
            </a:pPr>
            <a:r>
              <a:rPr lang="vi-VN" sz="2400" dirty="0"/>
              <a:t>Bước 2: Trích xuất đặc trưng về định hướng và độ rộng khớp ngón tay</a:t>
            </a:r>
            <a:endParaRPr lang="vi-VN" dirty="0"/>
          </a:p>
          <a:p>
            <a:pPr marL="50800" indent="0">
              <a:buNone/>
            </a:pPr>
            <a:endParaRPr lang="vi-VN" sz="2400" dirty="0"/>
          </a:p>
          <a:p>
            <a:pPr marL="50800" indent="0">
              <a:buNone/>
            </a:pPr>
            <a:endParaRPr lang="vi-VN" sz="2400" dirty="0"/>
          </a:p>
          <a:p>
            <a:pPr marL="50800" indent="0">
              <a:buNone/>
            </a:pPr>
            <a:endParaRPr lang="vi-VN" sz="2400" dirty="0"/>
          </a:p>
          <a:p>
            <a:pPr marL="50800" indent="0">
              <a:buNone/>
            </a:pPr>
            <a:endParaRPr lang="vi-VN" sz="2400" dirty="0"/>
          </a:p>
          <a:p>
            <a:pPr marL="50800" indent="0">
              <a:buNone/>
            </a:pPr>
            <a:endParaRPr lang="vi-VN" sz="2400" dirty="0"/>
          </a:p>
          <a:p>
            <a:pPr marL="50800" indent="0">
              <a:buNone/>
            </a:pPr>
            <a:endParaRPr lang="vi-VN" sz="2400" dirty="0"/>
          </a:p>
          <a:p>
            <a:pPr marL="50800" indent="0">
              <a:buNone/>
            </a:pPr>
            <a:r>
              <a:rPr lang="vi-VN" sz="2000" b="1" dirty="0" err="1"/>
              <a:t>a,Trích</a:t>
            </a:r>
            <a:r>
              <a:rPr lang="vi-VN" sz="2000" b="1" dirty="0"/>
              <a:t> xuất đặc trưng về hướng</a:t>
            </a:r>
          </a:p>
          <a:p>
            <a:r>
              <a:rPr lang="vi-VN" sz="2000" dirty="0"/>
              <a:t>Ma trận từ phép biến đổi sóng </a:t>
            </a:r>
            <a:r>
              <a:rPr lang="vi-VN" sz="2000" dirty="0" err="1"/>
              <a:t>Gabor</a:t>
            </a:r>
            <a:r>
              <a:rPr lang="vi-VN" sz="2000" dirty="0"/>
              <a:t>: </a:t>
            </a:r>
          </a:p>
          <a:p>
            <a:r>
              <a:rPr lang="vi-VN" sz="2000" dirty="0"/>
              <a:t>Sơ đồ mã hóa định hướng (</a:t>
            </a:r>
            <a:r>
              <a:rPr lang="vi-VN" sz="2000" dirty="0" err="1"/>
              <a:t>ImcompCode</a:t>
            </a:r>
            <a:r>
              <a:rPr lang="vi-VN" sz="2000" dirty="0"/>
              <a:t>):</a:t>
            </a:r>
          </a:p>
          <a:p>
            <a:endParaRPr lang="vi-VN" sz="2000" dirty="0"/>
          </a:p>
          <a:p>
            <a:pPr>
              <a:buFont typeface="Arial" panose="020B0604020202020204" pitchFamily="34" charset="0"/>
              <a:buChar char="•"/>
            </a:pPr>
            <a:r>
              <a:rPr lang="vi-VN" sz="2000" dirty="0"/>
              <a:t>Cường độ định hướng điểm ảnh: </a:t>
            </a:r>
          </a:p>
          <a:p>
            <a:pPr marL="50800" indent="0">
              <a:buNone/>
            </a:pPr>
            <a:endParaRPr lang="vi-VN" sz="2400" dirty="0"/>
          </a:p>
          <a:p>
            <a:pPr marL="50800" indent="0">
              <a:buNone/>
            </a:pPr>
            <a:endParaRPr lang="vi-VN" sz="2400" dirty="0"/>
          </a:p>
          <a:p>
            <a:pPr marL="50800" indent="0">
              <a:buNone/>
            </a:pPr>
            <a:endParaRPr lang="vi-VN" sz="2400" dirty="0"/>
          </a:p>
          <a:p>
            <a:pPr marL="50800" indent="0">
              <a:buNone/>
            </a:pPr>
            <a:endParaRPr lang="en-US" sz="2400" dirty="0"/>
          </a:p>
        </p:txBody>
      </p:sp>
      <p:pic>
        <p:nvPicPr>
          <p:cNvPr id="9" name="Picture 8">
            <a:extLst>
              <a:ext uri="{FF2B5EF4-FFF2-40B4-BE49-F238E27FC236}">
                <a16:creationId xmlns:a16="http://schemas.microsoft.com/office/drawing/2014/main" id="{214FBE7D-58D4-3767-85DA-5316B551AA49}"/>
              </a:ext>
            </a:extLst>
          </p:cNvPr>
          <p:cNvPicPr>
            <a:picLocks noChangeAspect="1"/>
          </p:cNvPicPr>
          <p:nvPr/>
        </p:nvPicPr>
        <p:blipFill>
          <a:blip r:embed="rId2"/>
          <a:stretch>
            <a:fillRect/>
          </a:stretch>
        </p:blipFill>
        <p:spPr>
          <a:xfrm>
            <a:off x="1151082" y="1206349"/>
            <a:ext cx="9889834" cy="2792214"/>
          </a:xfrm>
          <a:prstGeom prst="rect">
            <a:avLst/>
          </a:prstGeom>
        </p:spPr>
      </p:pic>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88916B12-7AFF-1BAA-2FDB-58CA6B63051F}"/>
                  </a:ext>
                </a:extLst>
              </p:cNvPr>
              <p:cNvSpPr txBox="1"/>
              <p:nvPr/>
            </p:nvSpPr>
            <p:spPr>
              <a:xfrm>
                <a:off x="5602231" y="4401555"/>
                <a:ext cx="5279755" cy="391646"/>
              </a:xfrm>
              <a:prstGeom prst="rect">
                <a:avLst/>
              </a:prstGeom>
              <a:noFill/>
            </p:spPr>
            <p:txBody>
              <a:bodyPr wrap="square" rtlCol="0">
                <a:spAutoFit/>
              </a:bodyPr>
              <a:lstStyle/>
              <a:p>
                <a14:m>
                  <m:oMath xmlns:m="http://schemas.openxmlformats.org/officeDocument/2006/math">
                    <m:r>
                      <a:rPr lang="en-US" sz="1800" i="1" smtClean="0">
                        <a:effectLst/>
                        <a:latin typeface="Cambria Math" panose="02040503050406030204" pitchFamily="18" charset="0"/>
                        <a:ea typeface="Calibri" panose="020F0502020204030204" pitchFamily="34" charset="0"/>
                        <a:cs typeface="Times New Roman" panose="02020603050405020304" pitchFamily="18" charset="0"/>
                      </a:rPr>
                      <m:t>𝑅</m:t>
                    </m:r>
                    <m:r>
                      <a:rPr lang="en-US" sz="1800" i="1" smtClean="0">
                        <a:effectLst/>
                        <a:latin typeface="Cambria Math" panose="02040503050406030204" pitchFamily="18" charset="0"/>
                        <a:ea typeface="Calibri" panose="020F0502020204030204" pitchFamily="34" charset="0"/>
                        <a:cs typeface="Times New Roman" panose="02020603050405020304" pitchFamily="18" charset="0"/>
                      </a:rPr>
                      <m:t>= </m:t>
                    </m:r>
                    <m:sSub>
                      <m:sSubPr>
                        <m:ctrlPr>
                          <a:rPr lang="en-US" i="1">
                            <a:effectLst/>
                            <a:latin typeface="Cambria Math" panose="02040503050406030204" pitchFamily="18" charset="0"/>
                          </a:rPr>
                        </m:ctrlPr>
                      </m:sSubPr>
                      <m:e>
                        <m:r>
                          <a:rPr lang="en-US" sz="1800" i="1">
                            <a:effectLst/>
                            <a:latin typeface="Cambria Math" panose="02040503050406030204" pitchFamily="18" charset="0"/>
                            <a:ea typeface="Calibri" panose="020F0502020204030204" pitchFamily="34" charset="0"/>
                            <a:cs typeface="Times New Roman" panose="02020603050405020304" pitchFamily="18" charset="0"/>
                          </a:rPr>
                          <m:t>{</m:t>
                        </m:r>
                        <m:r>
                          <a:rPr lang="en-US" sz="1800" i="1">
                            <a:effectLst/>
                            <a:latin typeface="Cambria Math" panose="02040503050406030204" pitchFamily="18" charset="0"/>
                            <a:ea typeface="Calibri" panose="020F0502020204030204" pitchFamily="34" charset="0"/>
                            <a:cs typeface="Times New Roman" panose="02020603050405020304" pitchFamily="18" charset="0"/>
                          </a:rPr>
                          <m:t>𝑅</m:t>
                        </m:r>
                      </m:e>
                      <m:sub>
                        <m:r>
                          <a:rPr lang="en-US" sz="1800" i="1">
                            <a:effectLst/>
                            <a:latin typeface="Cambria Math" panose="02040503050406030204" pitchFamily="18" charset="0"/>
                            <a:ea typeface="Calibri" panose="020F0502020204030204" pitchFamily="34" charset="0"/>
                            <a:cs typeface="Times New Roman" panose="02020603050405020304" pitchFamily="18" charset="0"/>
                          </a:rPr>
                          <m:t>𝑗</m:t>
                        </m:r>
                      </m:sub>
                    </m:sSub>
                    <m:r>
                      <a:rPr lang="en-US" sz="1800" i="1">
                        <a:effectLst/>
                        <a:latin typeface="Cambria Math" panose="02040503050406030204" pitchFamily="18" charset="0"/>
                        <a:ea typeface="Calibri" panose="020F0502020204030204" pitchFamily="34" charset="0"/>
                        <a:cs typeface="Times New Roman" panose="02020603050405020304" pitchFamily="18" charset="0"/>
                      </a:rPr>
                      <m:t>= </m:t>
                    </m:r>
                    <m:sSub>
                      <m:sSubPr>
                        <m:ctrlPr>
                          <a:rPr lang="en-US" i="1">
                            <a:effectLst/>
                            <a:latin typeface="Cambria Math" panose="02040503050406030204" pitchFamily="18" charset="0"/>
                          </a:rPr>
                        </m:ctrlPr>
                      </m:sSubPr>
                      <m:e>
                        <m:r>
                          <a:rPr lang="en-US" sz="1800" i="1">
                            <a:effectLst/>
                            <a:latin typeface="Cambria Math" panose="02040503050406030204" pitchFamily="18" charset="0"/>
                            <a:ea typeface="Calibri" panose="020F0502020204030204" pitchFamily="34" charset="0"/>
                            <a:cs typeface="Times New Roman" panose="02020603050405020304" pitchFamily="18" charset="0"/>
                          </a:rPr>
                          <m:t>𝐼</m:t>
                        </m:r>
                      </m:e>
                      <m:sub>
                        <m:r>
                          <a:rPr lang="en-US" sz="1800" i="1">
                            <a:effectLst/>
                            <a:latin typeface="Cambria Math" panose="02040503050406030204" pitchFamily="18" charset="0"/>
                            <a:ea typeface="Calibri" panose="020F0502020204030204" pitchFamily="34" charset="0"/>
                            <a:cs typeface="Times New Roman" panose="02020603050405020304" pitchFamily="18" charset="0"/>
                          </a:rPr>
                          <m:t>𝑅𝑂𝐼</m:t>
                        </m:r>
                      </m:sub>
                    </m:sSub>
                    <m:r>
                      <a:rPr lang="en-US" sz="1800" i="1">
                        <a:effectLst/>
                        <a:latin typeface="Cambria Math" panose="02040503050406030204" pitchFamily="18" charset="0"/>
                        <a:ea typeface="Calibri" panose="020F0502020204030204" pitchFamily="34" charset="0"/>
                        <a:cs typeface="Times New Roman" panose="02020603050405020304" pitchFamily="18" charset="0"/>
                      </a:rPr>
                      <m:t>(</m:t>
                    </m:r>
                    <m:r>
                      <a:rPr lang="en-US" sz="1800" i="1">
                        <a:effectLst/>
                        <a:latin typeface="Cambria Math" panose="02040503050406030204" pitchFamily="18" charset="0"/>
                        <a:ea typeface="Calibri" panose="020F0502020204030204" pitchFamily="34" charset="0"/>
                        <a:cs typeface="Times New Roman" panose="02020603050405020304" pitchFamily="18" charset="0"/>
                      </a:rPr>
                      <m:t>𝑥</m:t>
                    </m:r>
                    <m:r>
                      <a:rPr lang="en-US" sz="1800" i="1">
                        <a:effectLst/>
                        <a:latin typeface="Cambria Math" panose="02040503050406030204" pitchFamily="18" charset="0"/>
                        <a:ea typeface="Calibri" panose="020F0502020204030204" pitchFamily="34" charset="0"/>
                        <a:cs typeface="Times New Roman" panose="02020603050405020304" pitchFamily="18" charset="0"/>
                      </a:rPr>
                      <m:t>,</m:t>
                    </m:r>
                    <m:r>
                      <a:rPr lang="en-US" sz="1800" i="1">
                        <a:effectLst/>
                        <a:latin typeface="Cambria Math" panose="02040503050406030204" pitchFamily="18" charset="0"/>
                        <a:ea typeface="Calibri" panose="020F0502020204030204" pitchFamily="34" charset="0"/>
                        <a:cs typeface="Times New Roman" panose="02020603050405020304" pitchFamily="18" charset="0"/>
                      </a:rPr>
                      <m:t>𝑦</m:t>
                    </m:r>
                    <m:r>
                      <a:rPr lang="en-US" sz="1800" i="1">
                        <a:effectLst/>
                        <a:latin typeface="Cambria Math" panose="02040503050406030204" pitchFamily="18" charset="0"/>
                        <a:ea typeface="Calibri" panose="020F0502020204030204" pitchFamily="34" charset="0"/>
                        <a:cs typeface="Times New Roman" panose="02020603050405020304" pitchFamily="18" charset="0"/>
                      </a:rPr>
                      <m:t>) ∗</m:t>
                    </m:r>
                    <m:sSub>
                      <m:sSubPr>
                        <m:ctrlPr>
                          <a:rPr lang="en-US" i="1">
                            <a:effectLst/>
                            <a:latin typeface="Cambria Math" panose="02040503050406030204" pitchFamily="18" charset="0"/>
                            <a:ea typeface="Times New Roman" panose="02020603050405020304" pitchFamily="18" charset="0"/>
                          </a:rPr>
                        </m:ctrlPr>
                      </m:sSubPr>
                      <m:e>
                        <m:r>
                          <a:rPr lang="en-US" sz="1800" i="1">
                            <a:effectLst/>
                            <a:latin typeface="Cambria Math" panose="02040503050406030204" pitchFamily="18" charset="0"/>
                            <a:ea typeface="Calibri" panose="020F0502020204030204" pitchFamily="34" charset="0"/>
                            <a:cs typeface="Times New Roman" panose="02020603050405020304" pitchFamily="18" charset="0"/>
                          </a:rPr>
                          <m:t>𝜓</m:t>
                        </m:r>
                      </m:e>
                      <m:sub>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𝑅</m:t>
                        </m:r>
                      </m:sub>
                    </m:sSub>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m:t>
                    </m:r>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𝑥</m:t>
                    </m:r>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m:t>
                    </m:r>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𝑦</m:t>
                    </m:r>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i="1">
                            <a:effectLst/>
                            <a:latin typeface="Cambria Math" panose="02040503050406030204" pitchFamily="18" charset="0"/>
                            <a:ea typeface="Times New Roman" panose="02020603050405020304" pitchFamily="18" charset="0"/>
                          </a:rPr>
                        </m:ctrlPr>
                      </m:sSubPr>
                      <m:e>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𝜃</m:t>
                        </m:r>
                      </m:e>
                      <m:sub>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𝑗</m:t>
                        </m:r>
                      </m:sub>
                    </m:sSub>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m:t>
                    </m:r>
                  </m:oMath>
                </a14:m>
                <a:r>
                  <a:rPr lang="en-US" sz="1800" dirty="0">
                    <a:effectLst/>
                    <a:latin typeface="Calibri" panose="020F0502020204030204" pitchFamily="34" charset="0"/>
                    <a:ea typeface="Times New Roman" panose="02020603050405020304" pitchFamily="18" charset="0"/>
                    <a:cs typeface="Times New Roman" panose="02020603050405020304" pitchFamily="18" charset="0"/>
                  </a:rPr>
                  <a:t>,j = </a:t>
                </a:r>
                <a14:m>
                  <m:oMath xmlns:m="http://schemas.openxmlformats.org/officeDocument/2006/math">
                    <m:acc>
                      <m:accPr>
                        <m:chr m:val="̅"/>
                        <m:ctrlPr>
                          <a:rPr lang="en-US" i="1">
                            <a:effectLst/>
                            <a:latin typeface="Cambria Math" panose="02040503050406030204" pitchFamily="18" charset="0"/>
                            <a:ea typeface="Times New Roman" panose="02020603050405020304" pitchFamily="18" charset="0"/>
                          </a:rPr>
                        </m:ctrlPr>
                      </m:accPr>
                      <m:e>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0,5</m:t>
                        </m:r>
                      </m:e>
                    </m:acc>
                  </m:oMath>
                </a14:m>
                <a:endParaRPr lang="en-US" dirty="0"/>
              </a:p>
            </p:txBody>
          </p:sp>
        </mc:Choice>
        <mc:Fallback xmlns="">
          <p:sp>
            <p:nvSpPr>
              <p:cNvPr id="12" name="TextBox 11">
                <a:extLst>
                  <a:ext uri="{FF2B5EF4-FFF2-40B4-BE49-F238E27FC236}">
                    <a16:creationId xmlns:a16="http://schemas.microsoft.com/office/drawing/2014/main" id="{88916B12-7AFF-1BAA-2FDB-58CA6B63051F}"/>
                  </a:ext>
                </a:extLst>
              </p:cNvPr>
              <p:cNvSpPr txBox="1">
                <a:spLocks noRot="1" noChangeAspect="1" noMove="1" noResize="1" noEditPoints="1" noAdjustHandles="1" noChangeArrowheads="1" noChangeShapeType="1" noTextEdit="1"/>
              </p:cNvSpPr>
              <p:nvPr/>
            </p:nvSpPr>
            <p:spPr>
              <a:xfrm>
                <a:off x="5602231" y="4401555"/>
                <a:ext cx="5279755" cy="391646"/>
              </a:xfrm>
              <a:prstGeom prst="rect">
                <a:avLst/>
              </a:prstGeom>
              <a:blipFill>
                <a:blip r:embed="rId3"/>
                <a:stretch>
                  <a:fillRect t="-6250" b="-2031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3" name="TextBox 12">
                <a:extLst>
                  <a:ext uri="{FF2B5EF4-FFF2-40B4-BE49-F238E27FC236}">
                    <a16:creationId xmlns:a16="http://schemas.microsoft.com/office/drawing/2014/main" id="{6293C097-570A-F80E-A20F-C09D3716FAD2}"/>
                  </a:ext>
                </a:extLst>
              </p:cNvPr>
              <p:cNvSpPr txBox="1"/>
              <p:nvPr/>
            </p:nvSpPr>
            <p:spPr>
              <a:xfrm>
                <a:off x="5114441" y="4825090"/>
                <a:ext cx="6504121" cy="616259"/>
              </a:xfrm>
              <a:prstGeom prst="rect">
                <a:avLst/>
              </a:prstGeom>
              <a:noFill/>
            </p:spPr>
            <p:txBody>
              <a:bodyPr wrap="square" rtlCol="0">
                <a:spAutoFit/>
              </a:bodyPr>
              <a:lstStyle/>
              <a:p>
                <a:pPr indent="457200">
                  <a:lnSpc>
                    <a:spcPct val="107000"/>
                  </a:lnSpc>
                  <a:spcAft>
                    <a:spcPts val="800"/>
                  </a:spcAft>
                </a:pPr>
                <a14:m>
                  <m:oMathPara xmlns:m="http://schemas.openxmlformats.org/officeDocument/2006/math">
                    <m:oMathParaPr>
                      <m:jc m:val="centerGroup"/>
                    </m:oMathParaPr>
                    <m:oMath xmlns:m="http://schemas.openxmlformats.org/officeDocument/2006/math">
                      <m:r>
                        <a:rPr lang="en-US" sz="1800" i="1" kern="100" smtClean="0">
                          <a:effectLst/>
                          <a:latin typeface="Cambria Math" panose="02040503050406030204" pitchFamily="18" charset="0"/>
                          <a:ea typeface="Times New Roman" panose="02020603050405020304" pitchFamily="18" charset="0"/>
                          <a:cs typeface="Times New Roman" panose="02020603050405020304" pitchFamily="18" charset="0"/>
                        </a:rPr>
                        <m:t>𝐼𝑚𝑐𝑜𝑚𝑝𝐶𝑜𝑑𝑒</m:t>
                      </m:r>
                      <m:d>
                        <m:dPr>
                          <m:ctrlP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ctrlPr>
                        </m:dPr>
                        <m:e>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𝑥</m:t>
                          </m:r>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m:t>
                          </m:r>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𝑦</m:t>
                          </m:r>
                        </m:e>
                      </m:d>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 </m:t>
                      </m:r>
                      <m:func>
                        <m:funcPr>
                          <m:ctrlP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ctrlPr>
                        </m:funcPr>
                        <m:fName>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𝑎𝑟𝑔</m:t>
                          </m:r>
                          <m:limLow>
                            <m:limLowPr>
                              <m:ctrlP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ctrlPr>
                            </m:limLowPr>
                            <m:e>
                              <m:r>
                                <m:rPr>
                                  <m:sty m:val="p"/>
                                </m:rPr>
                                <a:rPr lang="en-US" sz="1800" kern="100">
                                  <a:effectLst/>
                                  <a:latin typeface="Cambria Math" panose="02040503050406030204" pitchFamily="18" charset="0"/>
                                  <a:ea typeface="Calibri" panose="020F0502020204030204" pitchFamily="34" charset="0"/>
                                  <a:cs typeface="Times New Roman" panose="02020603050405020304" pitchFamily="18" charset="0"/>
                                </a:rPr>
                                <m:t>max</m:t>
                              </m:r>
                            </m:e>
                            <m:lim>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𝑗</m:t>
                              </m:r>
                            </m:lim>
                          </m:limLow>
                        </m:fName>
                        <m:e>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𝐼</m:t>
                              </m:r>
                            </m:e>
                            <m:sub>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𝑅𝑂𝐼</m:t>
                              </m:r>
                            </m:sub>
                          </m:sSub>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m:t>
                          </m:r>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𝑥</m:t>
                          </m:r>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m:t>
                          </m:r>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𝑦</m:t>
                          </m:r>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𝜓</m:t>
                              </m:r>
                            </m:e>
                            <m:sub>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𝑅</m:t>
                              </m:r>
                            </m:sub>
                          </m:sSub>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m:t>
                          </m:r>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𝑥</m:t>
                          </m:r>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m:t>
                          </m:r>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𝑦</m:t>
                          </m:r>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𝜃</m:t>
                              </m:r>
                            </m:e>
                            <m:sub>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𝑗</m:t>
                              </m:r>
                            </m:sub>
                          </m:sSub>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m:t>
                          </m:r>
                        </m:e>
                      </m:func>
                    </m:oMath>
                  </m:oMathPara>
                </a14:m>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mc:Choice>
        <mc:Fallback xmlns="">
          <p:sp>
            <p:nvSpPr>
              <p:cNvPr id="13" name="TextBox 12">
                <a:extLst>
                  <a:ext uri="{FF2B5EF4-FFF2-40B4-BE49-F238E27FC236}">
                    <a16:creationId xmlns:a16="http://schemas.microsoft.com/office/drawing/2014/main" id="{6293C097-570A-F80E-A20F-C09D3716FAD2}"/>
                  </a:ext>
                </a:extLst>
              </p:cNvPr>
              <p:cNvSpPr txBox="1">
                <a:spLocks noRot="1" noChangeAspect="1" noMove="1" noResize="1" noEditPoints="1" noAdjustHandles="1" noChangeArrowheads="1" noChangeShapeType="1" noTextEdit="1"/>
              </p:cNvSpPr>
              <p:nvPr/>
            </p:nvSpPr>
            <p:spPr>
              <a:xfrm>
                <a:off x="5114441" y="4825090"/>
                <a:ext cx="6504121" cy="616259"/>
              </a:xfrm>
              <a:prstGeom prst="rect">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4" name="TextBox 13">
                <a:extLst>
                  <a:ext uri="{FF2B5EF4-FFF2-40B4-BE49-F238E27FC236}">
                    <a16:creationId xmlns:a16="http://schemas.microsoft.com/office/drawing/2014/main" id="{F9009110-0A69-6B2A-7E65-C9EE9D3F0577}"/>
                  </a:ext>
                </a:extLst>
              </p:cNvPr>
              <p:cNvSpPr txBox="1"/>
              <p:nvPr/>
            </p:nvSpPr>
            <p:spPr>
              <a:xfrm>
                <a:off x="5067994" y="5433364"/>
                <a:ext cx="5719280" cy="822726"/>
              </a:xfrm>
              <a:prstGeom prst="rect">
                <a:avLst/>
              </a:prstGeom>
              <a:noFill/>
            </p:spPr>
            <p:txBody>
              <a:bodyPr wrap="square" rtlCol="0">
                <a:spAutoFit/>
              </a:bodyPr>
              <a:lstStyle/>
              <a:p>
                <a:pPr indent="457200">
                  <a:lnSpc>
                    <a:spcPct val="107000"/>
                  </a:lnSpc>
                  <a:spcAft>
                    <a:spcPts val="800"/>
                  </a:spcAft>
                </a:pPr>
                <a14:m>
                  <m:oMathPara xmlns:m="http://schemas.openxmlformats.org/officeDocument/2006/math">
                    <m:oMathParaPr>
                      <m:jc m:val="centerGroup"/>
                    </m:oMathParaPr>
                    <m:oMath xmlns:m="http://schemas.openxmlformats.org/officeDocument/2006/math">
                      <m:r>
                        <a:rPr lang="en-US" sz="1800" i="1" kern="100" smtClean="0">
                          <a:effectLst/>
                          <a:latin typeface="Cambria Math" panose="02040503050406030204" pitchFamily="18" charset="0"/>
                          <a:ea typeface="Times New Roman" panose="02020603050405020304" pitchFamily="18" charset="0"/>
                          <a:cs typeface="Times New Roman" panose="02020603050405020304" pitchFamily="18" charset="0"/>
                        </a:rPr>
                        <m:t>𝑜𝑟𝑖𝑀𝑎𝑔</m:t>
                      </m:r>
                      <m:d>
                        <m:dPr>
                          <m:ctrlP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ctrlPr>
                        </m:dPr>
                        <m:e>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𝑥</m:t>
                          </m:r>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m:t>
                          </m:r>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𝑦</m:t>
                          </m:r>
                        </m:e>
                      </m:d>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 </m:t>
                      </m:r>
                      <m:f>
                        <m:fPr>
                          <m:ctrlP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ctrlPr>
                        </m:fPr>
                        <m:num>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m:t>
                          </m:r>
                          <m:func>
                            <m:funcPr>
                              <m:ctrlP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ctrlPr>
                            </m:funcPr>
                            <m:fName>
                              <m:r>
                                <m:rPr>
                                  <m:sty m:val="p"/>
                                </m:rPr>
                                <a:rPr lang="en-US" sz="1800" kern="100">
                                  <a:effectLst/>
                                  <a:latin typeface="Cambria Math" panose="02040503050406030204" pitchFamily="18" charset="0"/>
                                  <a:ea typeface="Times New Roman" panose="02020603050405020304" pitchFamily="18" charset="0"/>
                                  <a:cs typeface="Times New Roman" panose="02020603050405020304" pitchFamily="18" charset="0"/>
                                </a:rPr>
                                <m:t>max</m:t>
                              </m:r>
                            </m:fName>
                            <m:e>
                              <m:d>
                                <m:dPr>
                                  <m:ctrlP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ctrlPr>
                                </m:dPr>
                                <m:e>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𝑅</m:t>
                                  </m:r>
                                </m:e>
                              </m:d>
                            </m:e>
                          </m:func>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m:t>
                          </m:r>
                          <m:r>
                            <m:rPr>
                              <m:sty m:val="p"/>
                            </m:rPr>
                            <a:rPr lang="en-US" sz="1800" kern="100">
                              <a:effectLst/>
                              <a:latin typeface="Cambria Math" panose="02040503050406030204" pitchFamily="18" charset="0"/>
                              <a:ea typeface="Times New Roman" panose="02020603050405020304" pitchFamily="18" charset="0"/>
                              <a:cs typeface="Times New Roman" panose="02020603050405020304" pitchFamily="18" charset="0"/>
                            </a:rPr>
                            <m:t>min</m:t>
                          </m:r>
                          <m:r>
                            <a:rPr lang="en-US" sz="1800" kern="100">
                              <a:effectLst/>
                              <a:latin typeface="Cambria Math" panose="02040503050406030204" pitchFamily="18" charset="0"/>
                              <a:ea typeface="Times New Roman" panose="02020603050405020304" pitchFamily="18" charset="0"/>
                              <a:cs typeface="Times New Roman" panose="02020603050405020304" pitchFamily="18" charset="0"/>
                            </a:rPr>
                            <m:t>⁡</m:t>
                          </m:r>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m:t>
                          </m:r>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𝑅</m:t>
                          </m:r>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m:t>
                          </m:r>
                        </m:num>
                        <m:den>
                          <m:r>
                            <m:rPr>
                              <m:sty m:val="p"/>
                            </m:rPr>
                            <a:rPr lang="en-US" sz="1800" kern="100">
                              <a:effectLst/>
                              <a:latin typeface="Cambria Math" panose="02040503050406030204" pitchFamily="18" charset="0"/>
                              <a:ea typeface="Times New Roman" panose="02020603050405020304" pitchFamily="18" charset="0"/>
                              <a:cs typeface="Times New Roman" panose="02020603050405020304" pitchFamily="18" charset="0"/>
                            </a:rPr>
                            <m:t>max</m:t>
                          </m:r>
                          <m:r>
                            <a:rPr lang="en-US" sz="1800" kern="100">
                              <a:effectLst/>
                              <a:latin typeface="Cambria Math" panose="02040503050406030204" pitchFamily="18" charset="0"/>
                              <a:ea typeface="Times New Roman" panose="02020603050405020304" pitchFamily="18" charset="0"/>
                              <a:cs typeface="Times New Roman" panose="02020603050405020304" pitchFamily="18" charset="0"/>
                            </a:rPr>
                            <m:t>⁡</m:t>
                          </m:r>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m:t>
                          </m:r>
                          <m:r>
                            <m:rPr>
                              <m:sty m:val="p"/>
                            </m:rPr>
                            <a:rPr lang="en-US" sz="1800" kern="100">
                              <a:effectLst/>
                              <a:latin typeface="Cambria Math" panose="02040503050406030204" pitchFamily="18" charset="0"/>
                              <a:ea typeface="Times New Roman" panose="02020603050405020304" pitchFamily="18" charset="0"/>
                              <a:cs typeface="Times New Roman" panose="02020603050405020304" pitchFamily="18" charset="0"/>
                            </a:rPr>
                            <m:t>max</m:t>
                          </m:r>
                          <m:r>
                            <a:rPr lang="en-US" sz="1800" kern="100">
                              <a:effectLst/>
                              <a:latin typeface="Cambria Math" panose="02040503050406030204" pitchFamily="18" charset="0"/>
                              <a:ea typeface="Times New Roman" panose="02020603050405020304" pitchFamily="18" charset="0"/>
                              <a:cs typeface="Times New Roman" panose="02020603050405020304" pitchFamily="18" charset="0"/>
                            </a:rPr>
                            <m:t>⁡</m:t>
                          </m:r>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m:t>
                          </m:r>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𝑅</m:t>
                          </m:r>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m:t>
                          </m:r>
                          <m:r>
                            <m:rPr>
                              <m:sty m:val="p"/>
                            </m:rPr>
                            <a:rPr lang="en-US" sz="1800" kern="100">
                              <a:effectLst/>
                              <a:latin typeface="Cambria Math" panose="02040503050406030204" pitchFamily="18" charset="0"/>
                              <a:ea typeface="Times New Roman" panose="02020603050405020304" pitchFamily="18" charset="0"/>
                              <a:cs typeface="Times New Roman" panose="02020603050405020304" pitchFamily="18" charset="0"/>
                            </a:rPr>
                            <m:t>min</m:t>
                          </m:r>
                          <m:r>
                            <a:rPr lang="en-US" sz="1800" kern="100">
                              <a:effectLst/>
                              <a:latin typeface="Cambria Math" panose="02040503050406030204" pitchFamily="18" charset="0"/>
                              <a:ea typeface="Times New Roman" panose="02020603050405020304" pitchFamily="18" charset="0"/>
                              <a:cs typeface="Times New Roman" panose="02020603050405020304" pitchFamily="18" charset="0"/>
                            </a:rPr>
                            <m:t>⁡</m:t>
                          </m:r>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m:t>
                          </m:r>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𝑅</m:t>
                          </m:r>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m:t>
                          </m:r>
                        </m:den>
                      </m:f>
                    </m:oMath>
                  </m:oMathPara>
                </a14:m>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mc:Choice>
        <mc:Fallback xmlns="">
          <p:sp>
            <p:nvSpPr>
              <p:cNvPr id="14" name="TextBox 13">
                <a:extLst>
                  <a:ext uri="{FF2B5EF4-FFF2-40B4-BE49-F238E27FC236}">
                    <a16:creationId xmlns:a16="http://schemas.microsoft.com/office/drawing/2014/main" id="{F9009110-0A69-6B2A-7E65-C9EE9D3F0577}"/>
                  </a:ext>
                </a:extLst>
              </p:cNvPr>
              <p:cNvSpPr txBox="1">
                <a:spLocks noRot="1" noChangeAspect="1" noMove="1" noResize="1" noEditPoints="1" noAdjustHandles="1" noChangeArrowheads="1" noChangeShapeType="1" noTextEdit="1"/>
              </p:cNvSpPr>
              <p:nvPr/>
            </p:nvSpPr>
            <p:spPr>
              <a:xfrm>
                <a:off x="5067994" y="5433364"/>
                <a:ext cx="5719280" cy="822726"/>
              </a:xfrm>
              <a:prstGeom prst="rect">
                <a:avLst/>
              </a:prstGeom>
              <a:blipFill>
                <a:blip r:embed="rId5"/>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39240058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fade">
                                      <p:cBhvr>
                                        <p:cTn id="1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4"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08931F1-3394-E429-3F4E-1F2A7C25101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27</a:t>
            </a:fld>
            <a:endParaRPr lang="en-US"/>
          </a:p>
        </p:txBody>
      </p:sp>
      <p:sp>
        <p:nvSpPr>
          <p:cNvPr id="3" name="Title 2">
            <a:extLst>
              <a:ext uri="{FF2B5EF4-FFF2-40B4-BE49-F238E27FC236}">
                <a16:creationId xmlns:a16="http://schemas.microsoft.com/office/drawing/2014/main" id="{DBD3C95C-A095-AE49-D0AC-D1DFDE8B113F}"/>
              </a:ext>
            </a:extLst>
          </p:cNvPr>
          <p:cNvSpPr>
            <a:spLocks noGrp="1"/>
          </p:cNvSpPr>
          <p:nvPr>
            <p:ph type="title"/>
          </p:nvPr>
        </p:nvSpPr>
        <p:spPr/>
        <p:txBody>
          <a:bodyPr/>
          <a:lstStyle/>
          <a:p>
            <a:r>
              <a:rPr lang="vi-VN" dirty="0"/>
              <a:t>III. TRÍCH XUẤT ĐẶC TRƯNG VÀ ĐỐI SÁNH HÌNH ẢNH</a:t>
            </a:r>
            <a:endParaRPr lang="en-US" dirty="0"/>
          </a:p>
        </p:txBody>
      </p:sp>
      <p:sp>
        <p:nvSpPr>
          <p:cNvPr id="4" name="Text Placeholder 3">
            <a:extLst>
              <a:ext uri="{FF2B5EF4-FFF2-40B4-BE49-F238E27FC236}">
                <a16:creationId xmlns:a16="http://schemas.microsoft.com/office/drawing/2014/main" id="{0898B4DE-E291-1B98-1565-6730A0E5F827}"/>
              </a:ext>
            </a:extLst>
          </p:cNvPr>
          <p:cNvSpPr>
            <a:spLocks noGrp="1"/>
          </p:cNvSpPr>
          <p:nvPr>
            <p:ph type="body" idx="1"/>
          </p:nvPr>
        </p:nvSpPr>
        <p:spPr>
          <a:xfrm>
            <a:off x="338735" y="666427"/>
            <a:ext cx="11514529" cy="5826448"/>
          </a:xfrm>
        </p:spPr>
        <p:txBody>
          <a:bodyPr/>
          <a:lstStyle/>
          <a:p>
            <a:pPr marL="50800" indent="0">
              <a:buNone/>
            </a:pPr>
            <a:r>
              <a:rPr lang="vi-VN" sz="2400" dirty="0"/>
              <a:t>Bước 2: Trích xuất đặc trưng về định hướng và độ rộng khớp ngón tay</a:t>
            </a:r>
            <a:endParaRPr lang="vi-VN" dirty="0"/>
          </a:p>
          <a:p>
            <a:pPr marL="50800" indent="0">
              <a:buNone/>
            </a:pPr>
            <a:endParaRPr lang="vi-VN" sz="2400" dirty="0"/>
          </a:p>
          <a:p>
            <a:pPr marL="50800" indent="0">
              <a:buNone/>
            </a:pPr>
            <a:endParaRPr lang="vi-VN" sz="2400" dirty="0"/>
          </a:p>
          <a:p>
            <a:pPr marL="50800" indent="0">
              <a:buNone/>
            </a:pPr>
            <a:endParaRPr lang="vi-VN" sz="2400" dirty="0"/>
          </a:p>
          <a:p>
            <a:pPr marL="50800" indent="0">
              <a:buNone/>
            </a:pPr>
            <a:endParaRPr lang="vi-VN" sz="2400" dirty="0"/>
          </a:p>
          <a:p>
            <a:pPr marL="50800" indent="0">
              <a:buNone/>
            </a:pPr>
            <a:endParaRPr lang="vi-VN" sz="2400" dirty="0"/>
          </a:p>
          <a:p>
            <a:pPr marL="50800" indent="0">
              <a:buNone/>
            </a:pPr>
            <a:endParaRPr lang="vi-VN" sz="2400" dirty="0"/>
          </a:p>
          <a:p>
            <a:pPr marL="50800" indent="0">
              <a:buNone/>
            </a:pPr>
            <a:r>
              <a:rPr lang="vi-VN" sz="2000" b="1" dirty="0" err="1"/>
              <a:t>b,Trích</a:t>
            </a:r>
            <a:r>
              <a:rPr lang="vi-VN" sz="2000" b="1" dirty="0"/>
              <a:t> xuất đặc trưng về độ rộng</a:t>
            </a:r>
          </a:p>
          <a:p>
            <a:r>
              <a:rPr lang="vi-VN" sz="2000" dirty="0"/>
              <a:t>Sơ đồ mã hóa độ lớn (</a:t>
            </a:r>
            <a:r>
              <a:rPr lang="vi-VN" sz="2000" dirty="0" err="1"/>
              <a:t>magCode</a:t>
            </a:r>
            <a:r>
              <a:rPr lang="vi-VN" sz="2000" dirty="0"/>
              <a:t>):  </a:t>
            </a:r>
          </a:p>
          <a:p>
            <a:endParaRPr lang="vi-VN" sz="2400" dirty="0"/>
          </a:p>
          <a:p>
            <a:r>
              <a:rPr lang="vi-VN" sz="2000" dirty="0"/>
              <a:t>Cường độ điểm ảnh: </a:t>
            </a:r>
          </a:p>
          <a:p>
            <a:pPr marL="50800" indent="0">
              <a:buNone/>
            </a:pPr>
            <a:endParaRPr lang="vi-VN" sz="2400" dirty="0"/>
          </a:p>
          <a:p>
            <a:pPr marL="50800" indent="0">
              <a:buNone/>
            </a:pPr>
            <a:endParaRPr lang="vi-VN" sz="2400" dirty="0"/>
          </a:p>
          <a:p>
            <a:pPr marL="50800" indent="0">
              <a:buNone/>
            </a:pPr>
            <a:endParaRPr lang="en-US" sz="2400" dirty="0"/>
          </a:p>
        </p:txBody>
      </p:sp>
      <p:pic>
        <p:nvPicPr>
          <p:cNvPr id="9" name="Picture 8">
            <a:extLst>
              <a:ext uri="{FF2B5EF4-FFF2-40B4-BE49-F238E27FC236}">
                <a16:creationId xmlns:a16="http://schemas.microsoft.com/office/drawing/2014/main" id="{214FBE7D-58D4-3767-85DA-5316B551AA49}"/>
              </a:ext>
            </a:extLst>
          </p:cNvPr>
          <p:cNvPicPr>
            <a:picLocks noChangeAspect="1"/>
          </p:cNvPicPr>
          <p:nvPr/>
        </p:nvPicPr>
        <p:blipFill>
          <a:blip r:embed="rId2"/>
          <a:stretch>
            <a:fillRect/>
          </a:stretch>
        </p:blipFill>
        <p:spPr>
          <a:xfrm>
            <a:off x="1151082" y="1202984"/>
            <a:ext cx="9889834" cy="2792214"/>
          </a:xfrm>
          <a:prstGeom prst="rect">
            <a:avLst/>
          </a:prstGeom>
        </p:spPr>
      </p:pic>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029C01D1-58C9-6C89-8EA9-83F3ADEC9E3E}"/>
                  </a:ext>
                </a:extLst>
              </p:cNvPr>
              <p:cNvSpPr txBox="1"/>
              <p:nvPr/>
            </p:nvSpPr>
            <p:spPr>
              <a:xfrm>
                <a:off x="4736359" y="4253425"/>
                <a:ext cx="4609119" cy="892167"/>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sz="1800" i="1" kern="100" smtClean="0">
                          <a:effectLst/>
                          <a:latin typeface="Cambria Math" panose="02040503050406030204" pitchFamily="18" charset="0"/>
                          <a:ea typeface="Calibri" panose="020F0502020204030204" pitchFamily="34" charset="0"/>
                          <a:cs typeface="Times New Roman" panose="02020603050405020304" pitchFamily="18" charset="0"/>
                        </a:rPr>
                        <m:t>𝑚𝑎𝑔𝐶𝑜𝑑𝑒</m:t>
                      </m:r>
                      <m:d>
                        <m:d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dPr>
                        <m:e>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𝑥</m:t>
                          </m:r>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m:t>
                          </m:r>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𝑦</m:t>
                          </m:r>
                        </m:e>
                      </m:d>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m:t>
                      </m:r>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𝑐𝑒𝑖𝑙</m:t>
                      </m:r>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m:t>
                      </m:r>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𝑁</m:t>
                      </m:r>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m:t>
                      </m:r>
                      <m:f>
                        <m:f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fPr>
                        <m:num>
                          <m:r>
                            <m:rPr>
                              <m:sty m:val="p"/>
                            </m:rPr>
                            <a:rPr lang="en-US" sz="1800" kern="100">
                              <a:effectLst/>
                              <a:latin typeface="Cambria Math" panose="02040503050406030204" pitchFamily="18" charset="0"/>
                              <a:ea typeface="Calibri" panose="020F0502020204030204" pitchFamily="34" charset="0"/>
                              <a:cs typeface="Times New Roman" panose="02020603050405020304" pitchFamily="18" charset="0"/>
                            </a:rPr>
                            <m:t>mag</m:t>
                          </m:r>
                          <m:d>
                            <m:d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dPr>
                            <m:e>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𝑥</m:t>
                              </m:r>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m:t>
                              </m:r>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𝑦</m:t>
                              </m:r>
                            </m:e>
                          </m:d>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m:t>
                          </m:r>
                          <m:sSub>
                            <m:sSub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sSubPr>
                            <m:e>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𝑙</m:t>
                              </m:r>
                            </m:e>
                            <m:sub>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𝑚𝑖𝑛</m:t>
                              </m:r>
                            </m:sub>
                          </m:sSub>
                        </m:num>
                        <m:den>
                          <m:sSub>
                            <m:sSub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sSubPr>
                            <m:e>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𝑙</m:t>
                              </m:r>
                            </m:e>
                            <m:sub>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𝑚𝑎𝑥</m:t>
                              </m:r>
                            </m:sub>
                          </m:sSub>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m:t>
                          </m:r>
                          <m:sSub>
                            <m:sSubPr>
                              <m:ctrlPr>
                                <a:rPr lang="en-US" sz="1800" i="1" kern="100">
                                  <a:effectLst/>
                                  <a:latin typeface="Cambria Math" panose="02040503050406030204" pitchFamily="18" charset="0"/>
                                  <a:ea typeface="Calibri" panose="020F0502020204030204" pitchFamily="34" charset="0"/>
                                  <a:cs typeface="Times New Roman" panose="02020603050405020304" pitchFamily="18" charset="0"/>
                                </a:rPr>
                              </m:ctrlPr>
                            </m:sSubPr>
                            <m:e>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𝑙</m:t>
                              </m:r>
                            </m:e>
                            <m:sub>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𝑚𝑖𝑛</m:t>
                              </m:r>
                            </m:sub>
                          </m:sSub>
                        </m:den>
                      </m:f>
                      <m:r>
                        <a:rPr lang="en-US" sz="1800" i="1" kern="100">
                          <a:effectLst/>
                          <a:latin typeface="Cambria Math" panose="02040503050406030204" pitchFamily="18" charset="0"/>
                          <a:ea typeface="Calibri" panose="020F0502020204030204" pitchFamily="34" charset="0"/>
                          <a:cs typeface="Times New Roman" panose="02020603050405020304" pitchFamily="18" charset="0"/>
                        </a:rPr>
                        <m:t>)</m:t>
                      </m:r>
                    </m:oMath>
                  </m:oMathPara>
                </a14:m>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mc:Choice>
        <mc:Fallback xmlns="">
          <p:sp>
            <p:nvSpPr>
              <p:cNvPr id="5" name="TextBox 4">
                <a:extLst>
                  <a:ext uri="{FF2B5EF4-FFF2-40B4-BE49-F238E27FC236}">
                    <a16:creationId xmlns:a16="http://schemas.microsoft.com/office/drawing/2014/main" id="{029C01D1-58C9-6C89-8EA9-83F3ADEC9E3E}"/>
                  </a:ext>
                </a:extLst>
              </p:cNvPr>
              <p:cNvSpPr txBox="1">
                <a:spLocks noRot="1" noChangeAspect="1" noMove="1" noResize="1" noEditPoints="1" noAdjustHandles="1" noChangeArrowheads="1" noChangeShapeType="1" noTextEdit="1"/>
              </p:cNvSpPr>
              <p:nvPr/>
            </p:nvSpPr>
            <p:spPr>
              <a:xfrm>
                <a:off x="4736359" y="4253425"/>
                <a:ext cx="4609119" cy="892167"/>
              </a:xfrm>
              <a:prstGeom prst="rect">
                <a:avLst/>
              </a:prstGeom>
              <a:blipFill>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8E4DB159-B5BA-5E8C-3D5B-88D0818B0C96}"/>
                  </a:ext>
                </a:extLst>
              </p:cNvPr>
              <p:cNvSpPr txBox="1"/>
              <p:nvPr/>
            </p:nvSpPr>
            <p:spPr>
              <a:xfrm>
                <a:off x="4262034" y="5193316"/>
                <a:ext cx="4339525" cy="486095"/>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sz="1800" i="1" smtClean="0">
                          <a:effectLst/>
                          <a:latin typeface="Cambria Math" panose="02040503050406030204" pitchFamily="18" charset="0"/>
                          <a:ea typeface="Calibri" panose="020F0502020204030204" pitchFamily="34" charset="0"/>
                          <a:cs typeface="Times New Roman" panose="02020603050405020304" pitchFamily="18" charset="0"/>
                        </a:rPr>
                        <m:t>𝑚𝑎𝑔</m:t>
                      </m:r>
                      <m:d>
                        <m:dPr>
                          <m:ctrlPr>
                            <a:rPr lang="en-US" i="1">
                              <a:effectLst/>
                              <a:latin typeface="Cambria Math" panose="02040503050406030204" pitchFamily="18" charset="0"/>
                            </a:rPr>
                          </m:ctrlPr>
                        </m:dPr>
                        <m:e>
                          <m:r>
                            <a:rPr lang="en-US" sz="1800" i="1">
                              <a:effectLst/>
                              <a:latin typeface="Cambria Math" panose="02040503050406030204" pitchFamily="18" charset="0"/>
                              <a:ea typeface="Calibri" panose="020F0502020204030204" pitchFamily="34" charset="0"/>
                              <a:cs typeface="Times New Roman" panose="02020603050405020304" pitchFamily="18" charset="0"/>
                            </a:rPr>
                            <m:t>𝑥</m:t>
                          </m:r>
                          <m:r>
                            <a:rPr lang="en-US" sz="1800" i="1">
                              <a:effectLst/>
                              <a:latin typeface="Cambria Math" panose="02040503050406030204" pitchFamily="18" charset="0"/>
                              <a:ea typeface="Calibri" panose="020F0502020204030204" pitchFamily="34" charset="0"/>
                              <a:cs typeface="Times New Roman" panose="02020603050405020304" pitchFamily="18" charset="0"/>
                            </a:rPr>
                            <m:t>,</m:t>
                          </m:r>
                          <m:r>
                            <a:rPr lang="en-US" sz="1800" i="1">
                              <a:effectLst/>
                              <a:latin typeface="Cambria Math" panose="02040503050406030204" pitchFamily="18" charset="0"/>
                              <a:ea typeface="Calibri" panose="020F0502020204030204" pitchFamily="34" charset="0"/>
                              <a:cs typeface="Times New Roman" panose="02020603050405020304" pitchFamily="18" charset="0"/>
                            </a:rPr>
                            <m:t>𝑦</m:t>
                          </m:r>
                        </m:e>
                      </m:d>
                      <m:r>
                        <a:rPr lang="en-US" sz="1800" i="1">
                          <a:effectLst/>
                          <a:latin typeface="Cambria Math" panose="02040503050406030204" pitchFamily="18" charset="0"/>
                          <a:ea typeface="Calibri" panose="020F0502020204030204" pitchFamily="34" charset="0"/>
                          <a:cs typeface="Times New Roman" panose="02020603050405020304" pitchFamily="18" charset="0"/>
                        </a:rPr>
                        <m:t>= </m:t>
                      </m:r>
                      <m:func>
                        <m:funcPr>
                          <m:ctrlPr>
                            <a:rPr lang="en-US" i="1">
                              <a:effectLst/>
                              <a:latin typeface="Cambria Math" panose="02040503050406030204" pitchFamily="18" charset="0"/>
                            </a:rPr>
                          </m:ctrlPr>
                        </m:funcPr>
                        <m:fName>
                          <m:limLow>
                            <m:limLowPr>
                              <m:ctrlPr>
                                <a:rPr lang="en-US" i="1">
                                  <a:effectLst/>
                                  <a:latin typeface="Cambria Math" panose="02040503050406030204" pitchFamily="18" charset="0"/>
                                </a:rPr>
                              </m:ctrlPr>
                            </m:limLowPr>
                            <m:e>
                              <m:r>
                                <m:rPr>
                                  <m:sty m:val="p"/>
                                </m:rPr>
                                <a:rPr lang="en-US" sz="1800">
                                  <a:effectLst/>
                                  <a:latin typeface="Cambria Math" panose="02040503050406030204" pitchFamily="18" charset="0"/>
                                  <a:ea typeface="Calibri" panose="020F0502020204030204" pitchFamily="34" charset="0"/>
                                  <a:cs typeface="Times New Roman" panose="02020603050405020304" pitchFamily="18" charset="0"/>
                                </a:rPr>
                                <m:t>max</m:t>
                              </m:r>
                            </m:e>
                            <m:lim>
                              <m:r>
                                <a:rPr lang="en-US" sz="1800" i="1">
                                  <a:effectLst/>
                                  <a:latin typeface="Cambria Math" panose="02040503050406030204" pitchFamily="18" charset="0"/>
                                  <a:ea typeface="Calibri" panose="020F0502020204030204" pitchFamily="34" charset="0"/>
                                  <a:cs typeface="Times New Roman" panose="02020603050405020304" pitchFamily="18" charset="0"/>
                                </a:rPr>
                                <m:t>𝑗</m:t>
                              </m:r>
                            </m:lim>
                          </m:limLow>
                        </m:fName>
                        <m:e>
                          <m:r>
                            <a:rPr lang="en-US" sz="1800" i="1">
                              <a:effectLst/>
                              <a:latin typeface="Cambria Math" panose="02040503050406030204" pitchFamily="18" charset="0"/>
                              <a:ea typeface="Calibri" panose="020F0502020204030204" pitchFamily="34" charset="0"/>
                              <a:cs typeface="Times New Roman" panose="02020603050405020304" pitchFamily="18" charset="0"/>
                            </a:rPr>
                            <m:t>{|</m:t>
                          </m:r>
                          <m:sSub>
                            <m:sSubPr>
                              <m:ctrlPr>
                                <a:rPr lang="vi-VN" sz="1800" b="0" i="1" smtClean="0">
                                  <a:latin typeface="Cambria Math" panose="02040503050406030204" pitchFamily="18" charset="0"/>
                                  <a:ea typeface="Calibri" panose="020F0502020204030204" pitchFamily="34" charset="0"/>
                                  <a:cs typeface="Times New Roman" panose="02020603050405020304" pitchFamily="18" charset="0"/>
                                </a:rPr>
                              </m:ctrlPr>
                            </m:sSubPr>
                            <m:e>
                              <m:r>
                                <m:rPr>
                                  <m:sty m:val="p"/>
                                </m:rPr>
                                <a:rPr lang="vi-VN" sz="1800" i="1">
                                  <a:latin typeface="Cambria Math" panose="02040503050406030204" pitchFamily="18" charset="0"/>
                                  <a:ea typeface="Calibri" panose="020F0502020204030204" pitchFamily="34" charset="0"/>
                                  <a:cs typeface="Times New Roman" panose="02020603050405020304" pitchFamily="18" charset="0"/>
                                </a:rPr>
                                <m:t>R</m:t>
                              </m:r>
                            </m:e>
                            <m:sub>
                              <m:r>
                                <m:rPr>
                                  <m:sty m:val="p"/>
                                </m:rPr>
                                <a:rPr lang="vi-VN" sz="1800" i="1">
                                  <a:latin typeface="Cambria Math" panose="02040503050406030204" pitchFamily="18" charset="0"/>
                                  <a:ea typeface="Calibri" panose="020F0502020204030204" pitchFamily="34" charset="0"/>
                                  <a:cs typeface="Times New Roman" panose="02020603050405020304" pitchFamily="18" charset="0"/>
                                </a:rPr>
                                <m:t>j</m:t>
                              </m:r>
                            </m:sub>
                          </m:sSub>
                          <m:r>
                            <a:rPr lang="en-US" i="1" smtClean="0">
                              <a:effectLst/>
                              <a:latin typeface="Cambria Math" panose="02040503050406030204" pitchFamily="18" charset="0"/>
                              <a:ea typeface="Times New Roman" panose="02020603050405020304" pitchFamily="18" charset="0"/>
                            </a:rPr>
                            <m:t> </m:t>
                          </m:r>
                          <m:r>
                            <a:rPr lang="en-US" sz="1800">
                              <a:effectLst/>
                              <a:latin typeface="Cambria Math" panose="02040503050406030204" pitchFamily="18" charset="0"/>
                              <a:ea typeface="Times New Roman" panose="02020603050405020304" pitchFamily="18" charset="0"/>
                              <a:cs typeface="Times New Roman" panose="02020603050405020304" pitchFamily="18" charset="0"/>
                            </a:rPr>
                            <m:t>|, </m:t>
                          </m:r>
                          <m:r>
                            <m:rPr>
                              <m:sty m:val="p"/>
                            </m:rPr>
                            <a:rPr lang="en-US" sz="1800">
                              <a:effectLst/>
                              <a:latin typeface="Cambria Math" panose="02040503050406030204" pitchFamily="18" charset="0"/>
                              <a:ea typeface="Times New Roman" panose="02020603050405020304" pitchFamily="18" charset="0"/>
                              <a:cs typeface="Times New Roman" panose="02020603050405020304" pitchFamily="18" charset="0"/>
                            </a:rPr>
                            <m:t>j</m:t>
                          </m:r>
                          <m:r>
                            <a:rPr lang="en-US" sz="1800">
                              <a:effectLst/>
                              <a:latin typeface="Cambria Math" panose="02040503050406030204" pitchFamily="18" charset="0"/>
                              <a:ea typeface="Times New Roman" panose="02020603050405020304" pitchFamily="18" charset="0"/>
                              <a:cs typeface="Times New Roman" panose="02020603050405020304" pitchFamily="18" charset="0"/>
                            </a:rPr>
                            <m:t> = </m:t>
                          </m:r>
                          <m:acc>
                            <m:accPr>
                              <m:chr m:val="̅"/>
                              <m:ctrlPr>
                                <a:rPr lang="en-US" i="1" smtClean="0">
                                  <a:effectLst/>
                                  <a:latin typeface="Cambria Math" panose="02040503050406030204" pitchFamily="18" charset="0"/>
                                  <a:ea typeface="Times New Roman" panose="02020603050405020304" pitchFamily="18" charset="0"/>
                                </a:rPr>
                              </m:ctrlPr>
                            </m:accPr>
                            <m:e>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0,5</m:t>
                              </m:r>
                            </m:e>
                          </m:acc>
                          <m:r>
                            <a:rPr lang="en-US" sz="1800">
                              <a:effectLst/>
                              <a:latin typeface="Cambria Math" panose="02040503050406030204" pitchFamily="18" charset="0"/>
                              <a:ea typeface="Times New Roman" panose="02020603050405020304" pitchFamily="18" charset="0"/>
                              <a:cs typeface="Times New Roman" panose="02020603050405020304" pitchFamily="18" charset="0"/>
                            </a:rPr>
                            <m:t>}</m:t>
                          </m:r>
                        </m:e>
                      </m:func>
                    </m:oMath>
                  </m:oMathPara>
                </a14:m>
                <a:endParaRPr lang="en-US" dirty="0"/>
              </a:p>
            </p:txBody>
          </p:sp>
        </mc:Choice>
        <mc:Fallback xmlns="">
          <p:sp>
            <p:nvSpPr>
              <p:cNvPr id="6" name="TextBox 5">
                <a:extLst>
                  <a:ext uri="{FF2B5EF4-FFF2-40B4-BE49-F238E27FC236}">
                    <a16:creationId xmlns:a16="http://schemas.microsoft.com/office/drawing/2014/main" id="{8E4DB159-B5BA-5E8C-3D5B-88D0818B0C96}"/>
                  </a:ext>
                </a:extLst>
              </p:cNvPr>
              <p:cNvSpPr txBox="1">
                <a:spLocks noRot="1" noChangeAspect="1" noMove="1" noResize="1" noEditPoints="1" noAdjustHandles="1" noChangeArrowheads="1" noChangeShapeType="1" noTextEdit="1"/>
              </p:cNvSpPr>
              <p:nvPr/>
            </p:nvSpPr>
            <p:spPr>
              <a:xfrm>
                <a:off x="4262034" y="5193316"/>
                <a:ext cx="4339525" cy="486095"/>
              </a:xfrm>
              <a:prstGeom prst="rect">
                <a:avLst/>
              </a:prstGeom>
              <a:blipFill>
                <a:blip r:embed="rId4"/>
                <a:stretch>
                  <a:fillRect b="-50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FFA8EA65-8CEF-E05C-23CD-55C23C2E712D}"/>
                  </a:ext>
                </a:extLst>
              </p:cNvPr>
              <p:cNvSpPr txBox="1"/>
              <p:nvPr/>
            </p:nvSpPr>
            <p:spPr>
              <a:xfrm>
                <a:off x="4736359" y="5801489"/>
                <a:ext cx="5703376" cy="725648"/>
              </a:xfrm>
              <a:prstGeom prst="rect">
                <a:avLst/>
              </a:prstGeom>
              <a:noFill/>
            </p:spPr>
            <p:txBody>
              <a:bodyPr wrap="square" rtlCol="0">
                <a:spAutoFit/>
              </a:bodyPr>
              <a:lstStyle/>
              <a:p>
                <a14:m>
                  <m:oMath xmlns:m="http://schemas.openxmlformats.org/officeDocument/2006/math">
                    <m:sSub>
                      <m:sSubPr>
                        <m:ctrlPr>
                          <a:rPr lang="en-US" i="1" smtClean="0">
                            <a:effectLst/>
                            <a:latin typeface="Cambria Math" panose="02040503050406030204" pitchFamily="18" charset="0"/>
                          </a:rPr>
                        </m:ctrlPr>
                      </m:sSubPr>
                      <m:e>
                        <m:r>
                          <a:rPr lang="en-US" sz="1800" i="1">
                            <a:effectLst/>
                            <a:latin typeface="Cambria Math" panose="02040503050406030204" pitchFamily="18" charset="0"/>
                            <a:ea typeface="Calibri" panose="020F0502020204030204" pitchFamily="34" charset="0"/>
                            <a:cs typeface="Times New Roman" panose="02020603050405020304" pitchFamily="18" charset="0"/>
                          </a:rPr>
                          <m:t>𝑙</m:t>
                        </m:r>
                      </m:e>
                      <m:sub>
                        <m:r>
                          <a:rPr lang="en-US" sz="1800" i="1">
                            <a:effectLst/>
                            <a:latin typeface="Cambria Math" panose="02040503050406030204" pitchFamily="18" charset="0"/>
                            <a:ea typeface="Calibri" panose="020F0502020204030204" pitchFamily="34" charset="0"/>
                            <a:cs typeface="Times New Roman" panose="02020603050405020304" pitchFamily="18" charset="0"/>
                          </a:rPr>
                          <m:t>𝑚𝑖𝑛</m:t>
                        </m:r>
                      </m:sub>
                    </m:sSub>
                    <m:r>
                      <a:rPr lang="en-US" sz="1800" i="1">
                        <a:effectLst/>
                        <a:latin typeface="Cambria Math" panose="02040503050406030204" pitchFamily="18" charset="0"/>
                        <a:ea typeface="Calibri" panose="020F0502020204030204" pitchFamily="34" charset="0"/>
                        <a:cs typeface="Times New Roman" panose="02020603050405020304" pitchFamily="18" charset="0"/>
                      </a:rPr>
                      <m:t>=</m:t>
                    </m:r>
                    <m:func>
                      <m:funcPr>
                        <m:ctrlPr>
                          <a:rPr lang="en-US" i="1">
                            <a:effectLst/>
                            <a:latin typeface="Cambria Math" panose="02040503050406030204" pitchFamily="18" charset="0"/>
                            <a:ea typeface="Times New Roman" panose="02020603050405020304" pitchFamily="18" charset="0"/>
                          </a:rPr>
                        </m:ctrlPr>
                      </m:funcPr>
                      <m:fName>
                        <m:limLow>
                          <m:limLowPr>
                            <m:ctrlPr>
                              <a:rPr lang="en-US" i="1">
                                <a:effectLst/>
                                <a:latin typeface="Cambria Math" panose="02040503050406030204" pitchFamily="18" charset="0"/>
                                <a:ea typeface="Times New Roman" panose="02020603050405020304" pitchFamily="18" charset="0"/>
                              </a:rPr>
                            </m:ctrlPr>
                          </m:limLowPr>
                          <m:e>
                            <m:r>
                              <m:rPr>
                                <m:sty m:val="p"/>
                              </m:rPr>
                              <a:rPr lang="en-US" sz="1800">
                                <a:effectLst/>
                                <a:latin typeface="Cambria Math" panose="02040503050406030204" pitchFamily="18" charset="0"/>
                                <a:ea typeface="Calibri" panose="020F0502020204030204" pitchFamily="34" charset="0"/>
                                <a:cs typeface="Times New Roman" panose="02020603050405020304" pitchFamily="18" charset="0"/>
                              </a:rPr>
                              <m:t>min</m:t>
                            </m:r>
                          </m:e>
                          <m:lim>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m:t>
                            </m:r>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𝑥</m:t>
                            </m:r>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m:t>
                            </m:r>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𝑦</m:t>
                            </m:r>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i="1">
                                    <a:effectLst/>
                                    <a:latin typeface="Cambria Math" panose="02040503050406030204" pitchFamily="18" charset="0"/>
                                    <a:ea typeface="Times New Roman" panose="02020603050405020304" pitchFamily="18" charset="0"/>
                                  </a:rPr>
                                </m:ctrlPr>
                              </m:sSubPr>
                              <m:e>
                                <m:r>
                                  <m:rPr>
                                    <m:sty m:val="p"/>
                                  </m:rPr>
                                  <a:rPr lang="en-US" sz="1800">
                                    <a:effectLst/>
                                    <a:latin typeface="Cambria Math" panose="02040503050406030204" pitchFamily="18" charset="0"/>
                                    <a:ea typeface="Times New Roman" panose="02020603050405020304" pitchFamily="18" charset="0"/>
                                    <a:cs typeface="Times New Roman" panose="02020603050405020304" pitchFamily="18" charset="0"/>
                                  </a:rPr>
                                  <m:t>w</m:t>
                                </m:r>
                              </m:e>
                              <m:sub>
                                <m:r>
                                  <m:rPr>
                                    <m:sty m:val="p"/>
                                  </m:rPr>
                                  <a:rPr lang="en-US" sz="1800">
                                    <a:effectLst/>
                                    <a:latin typeface="Cambria Math" panose="02040503050406030204" pitchFamily="18" charset="0"/>
                                    <a:ea typeface="Times New Roman" panose="02020603050405020304" pitchFamily="18" charset="0"/>
                                    <a:cs typeface="Times New Roman" panose="02020603050405020304" pitchFamily="18" charset="0"/>
                                  </a:rPr>
                                  <m:t>m</m:t>
                                </m:r>
                              </m:sub>
                            </m:sSub>
                          </m:lim>
                        </m:limLow>
                      </m:fName>
                      <m:e>
                        <m:d>
                          <m:dPr>
                            <m:ctrlPr>
                              <a:rPr lang="en-US" i="1">
                                <a:effectLst/>
                                <a:latin typeface="Cambria Math" panose="02040503050406030204" pitchFamily="18" charset="0"/>
                              </a:rPr>
                            </m:ctrlPr>
                          </m:dPr>
                          <m:e>
                            <m:r>
                              <a:rPr lang="en-US" sz="1800" i="1">
                                <a:effectLst/>
                                <a:latin typeface="Cambria Math" panose="02040503050406030204" pitchFamily="18" charset="0"/>
                                <a:ea typeface="Calibri" panose="020F0502020204030204" pitchFamily="34" charset="0"/>
                                <a:cs typeface="Times New Roman" panose="02020603050405020304" pitchFamily="18" charset="0"/>
                              </a:rPr>
                              <m:t>𝑚𝑎𝑔</m:t>
                            </m:r>
                            <m:d>
                              <m:dPr>
                                <m:ctrlPr>
                                  <a:rPr lang="en-US" i="1">
                                    <a:effectLst/>
                                    <a:latin typeface="Cambria Math" panose="02040503050406030204" pitchFamily="18" charset="0"/>
                                  </a:rPr>
                                </m:ctrlPr>
                              </m:dPr>
                              <m:e>
                                <m:r>
                                  <a:rPr lang="en-US" sz="1800" i="1">
                                    <a:effectLst/>
                                    <a:latin typeface="Cambria Math" panose="02040503050406030204" pitchFamily="18" charset="0"/>
                                    <a:ea typeface="Calibri" panose="020F0502020204030204" pitchFamily="34" charset="0"/>
                                    <a:cs typeface="Times New Roman" panose="02020603050405020304" pitchFamily="18" charset="0"/>
                                  </a:rPr>
                                  <m:t>𝑥</m:t>
                                </m:r>
                                <m:r>
                                  <a:rPr lang="en-US" sz="1800" i="1">
                                    <a:effectLst/>
                                    <a:latin typeface="Cambria Math" panose="02040503050406030204" pitchFamily="18" charset="0"/>
                                    <a:ea typeface="Calibri" panose="020F0502020204030204" pitchFamily="34" charset="0"/>
                                    <a:cs typeface="Times New Roman" panose="02020603050405020304" pitchFamily="18" charset="0"/>
                                  </a:rPr>
                                  <m:t>,</m:t>
                                </m:r>
                                <m:r>
                                  <a:rPr lang="en-US" sz="1800" i="1">
                                    <a:effectLst/>
                                    <a:latin typeface="Cambria Math" panose="02040503050406030204" pitchFamily="18" charset="0"/>
                                    <a:ea typeface="Calibri" panose="020F0502020204030204" pitchFamily="34" charset="0"/>
                                    <a:cs typeface="Times New Roman" panose="02020603050405020304" pitchFamily="18" charset="0"/>
                                  </a:rPr>
                                  <m:t>𝑦</m:t>
                                </m:r>
                              </m:e>
                            </m:d>
                          </m:e>
                        </m:d>
                      </m:e>
                    </m:func>
                  </m:oMath>
                </a14:m>
                <a:r>
                  <a:rPr lang="vi-VN" dirty="0"/>
                  <a:t>,</a:t>
                </a:r>
                <a:r>
                  <a:rPr lang="en-US" dirty="0"/>
                  <a:t> </a:t>
                </a:r>
                <a14:m>
                  <m:oMath xmlns:m="http://schemas.openxmlformats.org/officeDocument/2006/math">
                    <m:sSub>
                      <m:sSubPr>
                        <m:ctrlPr>
                          <a:rPr lang="en-US" sz="1800" i="1">
                            <a:latin typeface="Cambria Math" panose="02040503050406030204" pitchFamily="18" charset="0"/>
                            <a:ea typeface="Cambria Math" panose="02040503050406030204" pitchFamily="18" charset="0"/>
                          </a:rPr>
                        </m:ctrlPr>
                      </m:sSubPr>
                      <m:e>
                        <m:r>
                          <a:rPr lang="en-US" sz="1800" i="1">
                            <a:latin typeface="Cambria Math" panose="02040503050406030204" pitchFamily="18" charset="0"/>
                            <a:ea typeface="Cambria Math" panose="02040503050406030204" pitchFamily="18" charset="0"/>
                          </a:rPr>
                          <m:t>𝑙</m:t>
                        </m:r>
                      </m:e>
                      <m:sub>
                        <m:r>
                          <a:rPr lang="en-US" sz="1800" i="1">
                            <a:latin typeface="Cambria Math" panose="02040503050406030204" pitchFamily="18" charset="0"/>
                            <a:ea typeface="Cambria Math" panose="02040503050406030204" pitchFamily="18" charset="0"/>
                          </a:rPr>
                          <m:t>𝑚𝑎𝑥</m:t>
                        </m:r>
                      </m:sub>
                    </m:sSub>
                    <m:r>
                      <a:rPr lang="en-US" sz="1800" i="1">
                        <a:latin typeface="Cambria Math" panose="02040503050406030204" pitchFamily="18" charset="0"/>
                        <a:ea typeface="Cambria Math" panose="02040503050406030204" pitchFamily="18" charset="0"/>
                      </a:rPr>
                      <m:t>=</m:t>
                    </m:r>
                    <m:func>
                      <m:funcPr>
                        <m:ctrlPr>
                          <a:rPr lang="en-US" sz="1800" i="1">
                            <a:latin typeface="Cambria Math" panose="02040503050406030204" pitchFamily="18" charset="0"/>
                            <a:ea typeface="Cambria Math" panose="02040503050406030204" pitchFamily="18" charset="0"/>
                          </a:rPr>
                        </m:ctrlPr>
                      </m:funcPr>
                      <m:fName>
                        <m:limLow>
                          <m:limLowPr>
                            <m:ctrlPr>
                              <a:rPr lang="en-US" sz="1800" i="1">
                                <a:latin typeface="Cambria Math" panose="02040503050406030204" pitchFamily="18" charset="0"/>
                                <a:ea typeface="Cambria Math" panose="02040503050406030204" pitchFamily="18" charset="0"/>
                              </a:rPr>
                            </m:ctrlPr>
                          </m:limLowPr>
                          <m:e>
                            <m:r>
                              <m:rPr>
                                <m:sty m:val="p"/>
                              </m:rPr>
                              <a:rPr lang="en-US" sz="1800">
                                <a:latin typeface="Cambria Math" panose="02040503050406030204" pitchFamily="18" charset="0"/>
                                <a:ea typeface="Cambria Math" panose="02040503050406030204" pitchFamily="18" charset="0"/>
                              </a:rPr>
                              <m:t>max</m:t>
                            </m:r>
                          </m:e>
                          <m:lim>
                            <m:r>
                              <a:rPr lang="en-US" sz="1800" i="1">
                                <a:latin typeface="Cambria Math" panose="02040503050406030204" pitchFamily="18" charset="0"/>
                                <a:ea typeface="Cambria Math" panose="02040503050406030204" pitchFamily="18" charset="0"/>
                              </a:rPr>
                              <m:t>(</m:t>
                            </m:r>
                            <m:r>
                              <a:rPr lang="en-US" sz="1800" i="1">
                                <a:latin typeface="Cambria Math" panose="02040503050406030204" pitchFamily="18" charset="0"/>
                                <a:ea typeface="Cambria Math" panose="02040503050406030204" pitchFamily="18" charset="0"/>
                              </a:rPr>
                              <m:t>𝑥</m:t>
                            </m:r>
                            <m:r>
                              <a:rPr lang="en-US" sz="1800" i="1">
                                <a:latin typeface="Cambria Math" panose="02040503050406030204" pitchFamily="18" charset="0"/>
                                <a:ea typeface="Cambria Math" panose="02040503050406030204" pitchFamily="18" charset="0"/>
                              </a:rPr>
                              <m:t>,</m:t>
                            </m:r>
                            <m:r>
                              <a:rPr lang="en-US" sz="1800" i="1">
                                <a:latin typeface="Cambria Math" panose="02040503050406030204" pitchFamily="18" charset="0"/>
                                <a:ea typeface="Cambria Math" panose="02040503050406030204" pitchFamily="18" charset="0"/>
                              </a:rPr>
                              <m:t>𝑦</m:t>
                            </m:r>
                            <m:r>
                              <a:rPr lang="en-US" sz="1800" i="1">
                                <a:latin typeface="Cambria Math" panose="02040503050406030204" pitchFamily="18" charset="0"/>
                                <a:ea typeface="Cambria Math" panose="02040503050406030204" pitchFamily="18" charset="0"/>
                              </a:rPr>
                              <m:t>)∈</m:t>
                            </m:r>
                            <m:sSub>
                              <m:sSubPr>
                                <m:ctrlPr>
                                  <a:rPr lang="en-US" sz="1800" i="1">
                                    <a:latin typeface="Cambria Math" panose="02040503050406030204" pitchFamily="18" charset="0"/>
                                    <a:ea typeface="Cambria Math" panose="02040503050406030204" pitchFamily="18" charset="0"/>
                                  </a:rPr>
                                </m:ctrlPr>
                              </m:sSubPr>
                              <m:e>
                                <m:r>
                                  <m:rPr>
                                    <m:sty m:val="p"/>
                                  </m:rPr>
                                  <a:rPr lang="en-US" sz="1800">
                                    <a:latin typeface="Cambria Math" panose="02040503050406030204" pitchFamily="18" charset="0"/>
                                    <a:ea typeface="Cambria Math" panose="02040503050406030204" pitchFamily="18" charset="0"/>
                                  </a:rPr>
                                  <m:t>w</m:t>
                                </m:r>
                              </m:e>
                              <m:sub>
                                <m:r>
                                  <m:rPr>
                                    <m:sty m:val="p"/>
                                  </m:rPr>
                                  <a:rPr lang="en-US" sz="1800">
                                    <a:latin typeface="Cambria Math" panose="02040503050406030204" pitchFamily="18" charset="0"/>
                                    <a:ea typeface="Cambria Math" panose="02040503050406030204" pitchFamily="18" charset="0"/>
                                  </a:rPr>
                                  <m:t>m</m:t>
                                </m:r>
                              </m:sub>
                            </m:sSub>
                          </m:lim>
                        </m:limLow>
                      </m:fName>
                      <m:e>
                        <m:d>
                          <m:dPr>
                            <m:ctrlPr>
                              <a:rPr lang="en-US" sz="1800" i="1">
                                <a:latin typeface="Cambria Math" panose="02040503050406030204" pitchFamily="18" charset="0"/>
                                <a:ea typeface="Cambria Math" panose="02040503050406030204" pitchFamily="18" charset="0"/>
                              </a:rPr>
                            </m:ctrlPr>
                          </m:dPr>
                          <m:e>
                            <m:r>
                              <a:rPr lang="en-US" sz="1800" i="1">
                                <a:latin typeface="Cambria Math" panose="02040503050406030204" pitchFamily="18" charset="0"/>
                                <a:ea typeface="Cambria Math" panose="02040503050406030204" pitchFamily="18" charset="0"/>
                              </a:rPr>
                              <m:t>𝑚𝑎𝑔</m:t>
                            </m:r>
                            <m:d>
                              <m:dPr>
                                <m:ctrlPr>
                                  <a:rPr lang="en-US" sz="1800" i="1">
                                    <a:latin typeface="Cambria Math" panose="02040503050406030204" pitchFamily="18" charset="0"/>
                                    <a:ea typeface="Cambria Math" panose="02040503050406030204" pitchFamily="18" charset="0"/>
                                  </a:rPr>
                                </m:ctrlPr>
                              </m:dPr>
                              <m:e>
                                <m:r>
                                  <a:rPr lang="en-US" sz="1800" i="1">
                                    <a:latin typeface="Cambria Math" panose="02040503050406030204" pitchFamily="18" charset="0"/>
                                    <a:ea typeface="Cambria Math" panose="02040503050406030204" pitchFamily="18" charset="0"/>
                                  </a:rPr>
                                  <m:t>𝑥</m:t>
                                </m:r>
                                <m:r>
                                  <a:rPr lang="en-US" sz="1800" i="1">
                                    <a:latin typeface="Cambria Math" panose="02040503050406030204" pitchFamily="18" charset="0"/>
                                    <a:ea typeface="Cambria Math" panose="02040503050406030204" pitchFamily="18" charset="0"/>
                                  </a:rPr>
                                  <m:t>,</m:t>
                                </m:r>
                                <m:r>
                                  <a:rPr lang="en-US" sz="1800" i="1">
                                    <a:latin typeface="Cambria Math" panose="02040503050406030204" pitchFamily="18" charset="0"/>
                                    <a:ea typeface="Cambria Math" panose="02040503050406030204" pitchFamily="18" charset="0"/>
                                  </a:rPr>
                                  <m:t>𝑦</m:t>
                                </m:r>
                              </m:e>
                            </m:d>
                          </m:e>
                        </m:d>
                      </m:e>
                    </m:func>
                  </m:oMath>
                </a14:m>
                <a:endParaRPr lang="en-US" sz="1800" dirty="0">
                  <a:latin typeface="Cambria Math" panose="02040503050406030204" pitchFamily="18" charset="0"/>
                  <a:ea typeface="Cambria Math" panose="02040503050406030204" pitchFamily="18" charset="0"/>
                </a:endParaRPr>
              </a:p>
              <a:p>
                <a:endParaRPr lang="en-US" dirty="0"/>
              </a:p>
            </p:txBody>
          </p:sp>
        </mc:Choice>
        <mc:Fallback xmlns="">
          <p:sp>
            <p:nvSpPr>
              <p:cNvPr id="7" name="TextBox 6">
                <a:extLst>
                  <a:ext uri="{FF2B5EF4-FFF2-40B4-BE49-F238E27FC236}">
                    <a16:creationId xmlns:a16="http://schemas.microsoft.com/office/drawing/2014/main" id="{FFA8EA65-8CEF-E05C-23CD-55C23C2E712D}"/>
                  </a:ext>
                </a:extLst>
              </p:cNvPr>
              <p:cNvSpPr txBox="1">
                <a:spLocks noRot="1" noChangeAspect="1" noMove="1" noResize="1" noEditPoints="1" noAdjustHandles="1" noChangeArrowheads="1" noChangeShapeType="1" noTextEdit="1"/>
              </p:cNvSpPr>
              <p:nvPr/>
            </p:nvSpPr>
            <p:spPr>
              <a:xfrm>
                <a:off x="4736359" y="5801489"/>
                <a:ext cx="5703376" cy="725648"/>
              </a:xfrm>
              <a:prstGeom prst="rect">
                <a:avLst/>
              </a:prstGeom>
              <a:blipFill>
                <a:blip r:embed="rId5"/>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15875256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08931F1-3394-E429-3F4E-1F2A7C25101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28</a:t>
            </a:fld>
            <a:endParaRPr lang="en-US"/>
          </a:p>
        </p:txBody>
      </p:sp>
      <p:sp>
        <p:nvSpPr>
          <p:cNvPr id="3" name="Title 2">
            <a:extLst>
              <a:ext uri="{FF2B5EF4-FFF2-40B4-BE49-F238E27FC236}">
                <a16:creationId xmlns:a16="http://schemas.microsoft.com/office/drawing/2014/main" id="{DBD3C95C-A095-AE49-D0AC-D1DFDE8B113F}"/>
              </a:ext>
            </a:extLst>
          </p:cNvPr>
          <p:cNvSpPr>
            <a:spLocks noGrp="1"/>
          </p:cNvSpPr>
          <p:nvPr>
            <p:ph type="title"/>
          </p:nvPr>
        </p:nvSpPr>
        <p:spPr/>
        <p:txBody>
          <a:bodyPr/>
          <a:lstStyle/>
          <a:p>
            <a:r>
              <a:rPr lang="vi-VN" dirty="0"/>
              <a:t>III. TRÍCH XUẤT ĐẶC TRƯNG VÀ ĐỐI SÁNH HÌNH ẢNH</a:t>
            </a:r>
            <a:endParaRPr lang="en-US" dirty="0"/>
          </a:p>
        </p:txBody>
      </p:sp>
      <p:sp>
        <p:nvSpPr>
          <p:cNvPr id="4" name="Text Placeholder 3">
            <a:extLst>
              <a:ext uri="{FF2B5EF4-FFF2-40B4-BE49-F238E27FC236}">
                <a16:creationId xmlns:a16="http://schemas.microsoft.com/office/drawing/2014/main" id="{0898B4DE-E291-1B98-1565-6730A0E5F827}"/>
              </a:ext>
            </a:extLst>
          </p:cNvPr>
          <p:cNvSpPr>
            <a:spLocks noGrp="1"/>
          </p:cNvSpPr>
          <p:nvPr>
            <p:ph type="body" idx="1"/>
          </p:nvPr>
        </p:nvSpPr>
        <p:spPr>
          <a:xfrm>
            <a:off x="338735" y="666427"/>
            <a:ext cx="11514529" cy="5826448"/>
          </a:xfrm>
        </p:spPr>
        <p:txBody>
          <a:bodyPr/>
          <a:lstStyle/>
          <a:p>
            <a:pPr marL="50800" indent="0">
              <a:buNone/>
            </a:pPr>
            <a:r>
              <a:rPr lang="vi-VN" sz="2400" dirty="0"/>
              <a:t>Bước 2: Trích xuất đặc trưng về định hướng và độ rộng khớp ngón tay</a:t>
            </a:r>
            <a:endParaRPr lang="vi-VN" dirty="0"/>
          </a:p>
          <a:p>
            <a:pPr marL="50800" indent="0">
              <a:buNone/>
            </a:pPr>
            <a:endParaRPr lang="vi-VN" sz="2400" dirty="0"/>
          </a:p>
          <a:p>
            <a:pPr marL="50800" indent="0">
              <a:buNone/>
            </a:pPr>
            <a:endParaRPr lang="vi-VN" sz="2400" dirty="0"/>
          </a:p>
          <a:p>
            <a:pPr marL="50800" indent="0">
              <a:buNone/>
            </a:pPr>
            <a:endParaRPr lang="vi-VN" sz="2400" dirty="0"/>
          </a:p>
          <a:p>
            <a:pPr marL="50800" indent="0">
              <a:buNone/>
            </a:pPr>
            <a:endParaRPr lang="vi-VN" sz="2400" dirty="0"/>
          </a:p>
          <a:p>
            <a:pPr marL="50800" indent="0">
              <a:buNone/>
            </a:pPr>
            <a:endParaRPr lang="vi-VN" sz="2400" dirty="0"/>
          </a:p>
          <a:p>
            <a:pPr marL="50800" indent="0">
              <a:buNone/>
            </a:pPr>
            <a:endParaRPr lang="vi-VN" sz="2400" dirty="0"/>
          </a:p>
          <a:p>
            <a:endParaRPr lang="vi-VN" sz="2400" dirty="0"/>
          </a:p>
          <a:p>
            <a:pPr marL="50800" indent="0">
              <a:buNone/>
            </a:pPr>
            <a:endParaRPr lang="vi-VN" sz="2400" dirty="0"/>
          </a:p>
          <a:p>
            <a:pPr marL="50800" indent="0">
              <a:buNone/>
            </a:pPr>
            <a:endParaRPr lang="vi-VN" sz="2400" dirty="0"/>
          </a:p>
          <a:p>
            <a:pPr marL="50800" indent="0">
              <a:buNone/>
            </a:pPr>
            <a:endParaRPr lang="en-US" sz="2400" dirty="0"/>
          </a:p>
        </p:txBody>
      </p:sp>
      <p:pic>
        <p:nvPicPr>
          <p:cNvPr id="9" name="Picture 8">
            <a:extLst>
              <a:ext uri="{FF2B5EF4-FFF2-40B4-BE49-F238E27FC236}">
                <a16:creationId xmlns:a16="http://schemas.microsoft.com/office/drawing/2014/main" id="{214FBE7D-58D4-3767-85DA-5316B551AA49}"/>
              </a:ext>
            </a:extLst>
          </p:cNvPr>
          <p:cNvPicPr>
            <a:picLocks noChangeAspect="1"/>
          </p:cNvPicPr>
          <p:nvPr/>
        </p:nvPicPr>
        <p:blipFill>
          <a:blip r:embed="rId2"/>
          <a:stretch>
            <a:fillRect/>
          </a:stretch>
        </p:blipFill>
        <p:spPr>
          <a:xfrm>
            <a:off x="1151082" y="1202984"/>
            <a:ext cx="9889834" cy="2792214"/>
          </a:xfrm>
          <a:prstGeom prst="rect">
            <a:avLst/>
          </a:prstGeom>
        </p:spPr>
      </p:pic>
      <p:pic>
        <p:nvPicPr>
          <p:cNvPr id="10" name="Picture 9">
            <a:extLst>
              <a:ext uri="{FF2B5EF4-FFF2-40B4-BE49-F238E27FC236}">
                <a16:creationId xmlns:a16="http://schemas.microsoft.com/office/drawing/2014/main" id="{1C785EB7-EB65-CCBD-D75B-B8FC19DDF887}"/>
              </a:ext>
            </a:extLst>
          </p:cNvPr>
          <p:cNvPicPr>
            <a:picLocks noChangeAspect="1"/>
          </p:cNvPicPr>
          <p:nvPr/>
        </p:nvPicPr>
        <p:blipFill>
          <a:blip r:embed="rId3"/>
          <a:stretch>
            <a:fillRect/>
          </a:stretch>
        </p:blipFill>
        <p:spPr>
          <a:xfrm>
            <a:off x="2954544" y="4426120"/>
            <a:ext cx="6282910" cy="1228896"/>
          </a:xfrm>
          <a:prstGeom prst="rect">
            <a:avLst/>
          </a:prstGeom>
        </p:spPr>
      </p:pic>
    </p:spTree>
    <p:extLst>
      <p:ext uri="{BB962C8B-B14F-4D97-AF65-F5344CB8AC3E}">
        <p14:creationId xmlns:p14="http://schemas.microsoft.com/office/powerpoint/2010/main" val="140820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08931F1-3394-E429-3F4E-1F2A7C25101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29</a:t>
            </a:fld>
            <a:endParaRPr lang="en-US"/>
          </a:p>
        </p:txBody>
      </p:sp>
      <p:sp>
        <p:nvSpPr>
          <p:cNvPr id="3" name="Title 2">
            <a:extLst>
              <a:ext uri="{FF2B5EF4-FFF2-40B4-BE49-F238E27FC236}">
                <a16:creationId xmlns:a16="http://schemas.microsoft.com/office/drawing/2014/main" id="{DBD3C95C-A095-AE49-D0AC-D1DFDE8B113F}"/>
              </a:ext>
            </a:extLst>
          </p:cNvPr>
          <p:cNvSpPr>
            <a:spLocks noGrp="1"/>
          </p:cNvSpPr>
          <p:nvPr>
            <p:ph type="title"/>
          </p:nvPr>
        </p:nvSpPr>
        <p:spPr/>
        <p:txBody>
          <a:bodyPr/>
          <a:lstStyle/>
          <a:p>
            <a:r>
              <a:rPr lang="vi-VN" dirty="0"/>
              <a:t>III. TRÍCH XUẤT ĐẶC TRƯNG VÀ ĐỐI SÁNH HÌNH ẢNH</a:t>
            </a:r>
            <a:endParaRPr lang="en-US" dirty="0"/>
          </a:p>
        </p:txBody>
      </p:sp>
      <p:sp>
        <p:nvSpPr>
          <p:cNvPr id="4" name="Text Placeholder 3">
            <a:extLst>
              <a:ext uri="{FF2B5EF4-FFF2-40B4-BE49-F238E27FC236}">
                <a16:creationId xmlns:a16="http://schemas.microsoft.com/office/drawing/2014/main" id="{0898B4DE-E291-1B98-1565-6730A0E5F827}"/>
              </a:ext>
            </a:extLst>
          </p:cNvPr>
          <p:cNvSpPr>
            <a:spLocks noGrp="1"/>
          </p:cNvSpPr>
          <p:nvPr>
            <p:ph type="body" idx="1"/>
          </p:nvPr>
        </p:nvSpPr>
        <p:spPr>
          <a:xfrm>
            <a:off x="338735" y="666427"/>
            <a:ext cx="11514529" cy="5826448"/>
          </a:xfrm>
        </p:spPr>
        <p:txBody>
          <a:bodyPr/>
          <a:lstStyle/>
          <a:p>
            <a:pPr marL="50800" indent="0">
              <a:buNone/>
            </a:pPr>
            <a:r>
              <a:rPr lang="vi-VN" sz="2400" dirty="0"/>
              <a:t>Bước 3: Tính toán và đối sánh hình ảnh</a:t>
            </a:r>
          </a:p>
          <a:p>
            <a:pPr marL="50800" indent="0">
              <a:buNone/>
            </a:pPr>
            <a:endParaRPr lang="vi-VN" dirty="0"/>
          </a:p>
          <a:p>
            <a:pPr marL="50800" indent="0">
              <a:buNone/>
            </a:pPr>
            <a:endParaRPr lang="vi-VN" sz="2400" dirty="0"/>
          </a:p>
          <a:p>
            <a:pPr marL="50800" indent="0">
              <a:buNone/>
            </a:pPr>
            <a:endParaRPr lang="vi-VN" sz="2400" dirty="0"/>
          </a:p>
          <a:p>
            <a:pPr marL="50800" indent="0">
              <a:buNone/>
            </a:pPr>
            <a:endParaRPr lang="vi-VN" sz="2400" dirty="0"/>
          </a:p>
          <a:p>
            <a:pPr marL="50800" indent="0">
              <a:buNone/>
            </a:pPr>
            <a:r>
              <a:rPr lang="en-US" sz="2000" dirty="0"/>
              <a:t>  </a:t>
            </a:r>
            <a:r>
              <a:rPr lang="vi-VN" sz="2000" dirty="0"/>
              <a:t>Đối sánh cặp sơ đồ mã hóa định hướng:</a:t>
            </a:r>
          </a:p>
          <a:p>
            <a:pPr>
              <a:buFont typeface="Arial" panose="020B0604020202020204" pitchFamily="34" charset="0"/>
              <a:buChar char="•"/>
            </a:pPr>
            <a:endParaRPr lang="vi-VN" sz="2400" dirty="0"/>
          </a:p>
          <a:p>
            <a:pPr marL="50800" indent="0">
              <a:buNone/>
            </a:pPr>
            <a:endParaRPr lang="vi-VN" sz="2400" dirty="0"/>
          </a:p>
          <a:p>
            <a:pPr marL="50800" indent="0">
              <a:buNone/>
            </a:pPr>
            <a:endParaRPr lang="vi-VN" sz="2400" dirty="0"/>
          </a:p>
          <a:p>
            <a:endParaRPr lang="vi-VN" sz="2400" dirty="0"/>
          </a:p>
          <a:p>
            <a:pPr marL="50800" indent="0">
              <a:buNone/>
            </a:pPr>
            <a:endParaRPr lang="vi-VN" sz="2400" dirty="0"/>
          </a:p>
          <a:p>
            <a:pPr marL="50800" indent="0">
              <a:buNone/>
            </a:pPr>
            <a:endParaRPr lang="en-US" sz="2400" dirty="0"/>
          </a:p>
        </p:txBody>
      </p:sp>
      <p:pic>
        <p:nvPicPr>
          <p:cNvPr id="6" name="Picture 5">
            <a:extLst>
              <a:ext uri="{FF2B5EF4-FFF2-40B4-BE49-F238E27FC236}">
                <a16:creationId xmlns:a16="http://schemas.microsoft.com/office/drawing/2014/main" id="{17850E51-985A-A313-629F-80F460B536A5}"/>
              </a:ext>
            </a:extLst>
          </p:cNvPr>
          <p:cNvPicPr>
            <a:picLocks noChangeAspect="1"/>
          </p:cNvPicPr>
          <p:nvPr/>
        </p:nvPicPr>
        <p:blipFill>
          <a:blip r:embed="rId2"/>
          <a:stretch>
            <a:fillRect/>
          </a:stretch>
        </p:blipFill>
        <p:spPr>
          <a:xfrm>
            <a:off x="3721709" y="1193371"/>
            <a:ext cx="4748579" cy="1968284"/>
          </a:xfrm>
          <a:prstGeom prst="rect">
            <a:avLst/>
          </a:prstGeom>
        </p:spPr>
      </p:pic>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F2666EB8-CF29-3870-9E9E-359E05DE2993}"/>
                  </a:ext>
                </a:extLst>
              </p:cNvPr>
              <p:cNvSpPr txBox="1"/>
              <p:nvPr/>
            </p:nvSpPr>
            <p:spPr>
              <a:xfrm>
                <a:off x="3830197" y="3374756"/>
                <a:ext cx="7036231" cy="918649"/>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sz="1800" i="1" kern="100" smtClean="0">
                          <a:effectLst/>
                          <a:latin typeface="Cambria Math" panose="02040503050406030204" pitchFamily="18" charset="0"/>
                          <a:ea typeface="Times New Roman" panose="02020603050405020304" pitchFamily="18" charset="0"/>
                          <a:cs typeface="Times New Roman" panose="02020603050405020304" pitchFamily="18" charset="0"/>
                        </a:rPr>
                        <m:t>𝑎𝑛𝑔𝐷</m:t>
                      </m:r>
                      <m:d>
                        <m:dPr>
                          <m:ctrlP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ctrlPr>
                        </m:dPr>
                        <m:e>
                          <m:sSub>
                            <m:sSubPr>
                              <m:ctrlP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𝑃</m:t>
                              </m:r>
                            </m:e>
                            <m:sub>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0</m:t>
                              </m:r>
                            </m:sub>
                          </m:sSub>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𝑄</m:t>
                              </m:r>
                            </m:e>
                            <m:sub>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0</m:t>
                              </m:r>
                            </m:sub>
                          </m:sSub>
                        </m:e>
                      </m:d>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 </m:t>
                      </m:r>
                      <m:f>
                        <m:fPr>
                          <m:ctrlP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ctrlPr>
                        </m:fPr>
                        <m:num>
                          <m:nary>
                            <m:naryPr>
                              <m:chr m:val="∑"/>
                              <m:limLoc m:val="subSup"/>
                              <m:ctrlP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ctrlPr>
                            </m:naryPr>
                            <m:sub>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𝑥</m:t>
                              </m:r>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=1</m:t>
                              </m:r>
                            </m:sub>
                            <m:sup>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𝑋</m:t>
                              </m:r>
                            </m:sup>
                            <m:e>
                              <m:nary>
                                <m:naryPr>
                                  <m:chr m:val="∑"/>
                                  <m:limLoc m:val="undOvr"/>
                                  <m:ctrlP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ctrlPr>
                                </m:naryPr>
                                <m:sub>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𝑦</m:t>
                                  </m:r>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=1</m:t>
                                  </m:r>
                                </m:sub>
                                <m:sup>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𝑌</m:t>
                                  </m:r>
                                </m:sup>
                                <m:e>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𝐺</m:t>
                                  </m:r>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𝑃</m:t>
                                      </m:r>
                                    </m:e>
                                    <m:sub>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0</m:t>
                                      </m:r>
                                    </m:sub>
                                  </m:sSub>
                                  <m:d>
                                    <m:dPr>
                                      <m:ctrlP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ctrlPr>
                                    </m:dPr>
                                    <m:e>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𝑥</m:t>
                                      </m:r>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m:t>
                                      </m:r>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𝑦</m:t>
                                      </m:r>
                                    </m:e>
                                  </m:d>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𝑄</m:t>
                                      </m:r>
                                    </m:e>
                                    <m:sub>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0</m:t>
                                      </m:r>
                                    </m:sub>
                                  </m:sSub>
                                  <m:d>
                                    <m:dPr>
                                      <m:ctrlP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ctrlPr>
                                    </m:dPr>
                                    <m:e>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𝑥</m:t>
                                      </m:r>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m:t>
                                      </m:r>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𝑦</m:t>
                                      </m:r>
                                    </m:e>
                                  </m:d>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m:t>
                                  </m:r>
                                </m:e>
                              </m:nary>
                            </m:e>
                          </m:nary>
                        </m:num>
                        <m:den>
                          <m:d>
                            <m:dPr>
                              <m:ctrlP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ctrlPr>
                            </m:dPr>
                            <m:e>
                              <m:r>
                                <m:rPr>
                                  <m:sty m:val="p"/>
                                </m:rPr>
                                <a:rPr lang="vi-VN" sz="1800" i="1" kern="100">
                                  <a:latin typeface="Cambria Math" panose="02040503050406030204" pitchFamily="18" charset="0"/>
                                  <a:ea typeface="Times New Roman" panose="02020603050405020304" pitchFamily="18" charset="0"/>
                                  <a:cs typeface="Times New Roman" panose="02020603050405020304" pitchFamily="18" charset="0"/>
                                </a:rPr>
                                <m:t>J</m:t>
                              </m:r>
                              <m:r>
                                <a:rPr lang="vi-VN" sz="1800" b="0" i="1" kern="100" smtClean="0">
                                  <a:latin typeface="Cambria Math" panose="02040503050406030204" pitchFamily="18" charset="0"/>
                                  <a:ea typeface="Times New Roman" panose="02020603050405020304" pitchFamily="18" charset="0"/>
                                  <a:cs typeface="Times New Roman" panose="02020603050405020304" pitchFamily="18" charset="0"/>
                                </a:rPr>
                                <m:t>/</m:t>
                              </m:r>
                              <m:r>
                                <a:rPr lang="vi-VN" sz="1800" i="1" kern="100">
                                  <a:latin typeface="Cambria Math" panose="02040503050406030204" pitchFamily="18" charset="0"/>
                                  <a:ea typeface="Times New Roman" panose="02020603050405020304" pitchFamily="18" charset="0"/>
                                  <a:cs typeface="Times New Roman" panose="02020603050405020304" pitchFamily="18" charset="0"/>
                                </a:rPr>
                                <m:t>2</m:t>
                              </m:r>
                            </m:e>
                          </m:d>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m:t>
                          </m:r>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𝑋</m:t>
                          </m:r>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m:t>
                          </m:r>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𝑌</m:t>
                          </m:r>
                        </m:den>
                      </m:f>
                    </m:oMath>
                  </m:oMathPara>
                </a14:m>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mc:Choice>
        <mc:Fallback xmlns="">
          <p:sp>
            <p:nvSpPr>
              <p:cNvPr id="7" name="TextBox 6">
                <a:extLst>
                  <a:ext uri="{FF2B5EF4-FFF2-40B4-BE49-F238E27FC236}">
                    <a16:creationId xmlns:a16="http://schemas.microsoft.com/office/drawing/2014/main" id="{F2666EB8-CF29-3870-9E9E-359E05DE2993}"/>
                  </a:ext>
                </a:extLst>
              </p:cNvPr>
              <p:cNvSpPr txBox="1">
                <a:spLocks noRot="1" noChangeAspect="1" noMove="1" noResize="1" noEditPoints="1" noAdjustHandles="1" noChangeArrowheads="1" noChangeShapeType="1" noTextEdit="1"/>
              </p:cNvSpPr>
              <p:nvPr/>
            </p:nvSpPr>
            <p:spPr>
              <a:xfrm>
                <a:off x="3830197" y="3374756"/>
                <a:ext cx="7036231" cy="918649"/>
              </a:xfrm>
              <a:prstGeom prst="rect">
                <a:avLst/>
              </a:prstGeom>
              <a:blipFill>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82FC9363-4893-2C33-AD86-9106A372F860}"/>
                  </a:ext>
                </a:extLst>
              </p:cNvPr>
              <p:cNvSpPr txBox="1"/>
              <p:nvPr/>
            </p:nvSpPr>
            <p:spPr>
              <a:xfrm>
                <a:off x="2045777" y="4103945"/>
                <a:ext cx="9236990" cy="1292405"/>
              </a:xfrm>
              <a:prstGeom prst="rect">
                <a:avLst/>
              </a:prstGeom>
              <a:noFill/>
            </p:spPr>
            <p:txBody>
              <a:bodyPr wrap="square" rtlCol="0">
                <a:spAutoFit/>
              </a:bodyPr>
              <a:lstStyle/>
              <a:p>
                <a:pPr>
                  <a:lnSpc>
                    <a:spcPct val="107000"/>
                  </a:lnSpc>
                  <a:spcAft>
                    <a:spcPts val="800"/>
                  </a:spcAft>
                  <a:tabLst>
                    <a:tab pos="1887855" algn="l"/>
                  </a:tabLst>
                </a:pPr>
                <a14:m>
                  <m:oMathPara xmlns:m="http://schemas.openxmlformats.org/officeDocument/2006/math">
                    <m:oMathParaPr>
                      <m:jc m:val="centerGroup"/>
                    </m:oMathParaPr>
                    <m:oMath xmlns:m="http://schemas.openxmlformats.org/officeDocument/2006/math">
                      <m:r>
                        <a:rPr lang="en-US" sz="1800" i="1" kern="100" smtClean="0">
                          <a:effectLst/>
                          <a:latin typeface="Cambria Math" panose="02040503050406030204" pitchFamily="18" charset="0"/>
                          <a:ea typeface="Times New Roman" panose="02020603050405020304" pitchFamily="18" charset="0"/>
                          <a:cs typeface="Times New Roman" panose="02020603050405020304" pitchFamily="18" charset="0"/>
                        </a:rPr>
                        <m:t>𝐺</m:t>
                      </m:r>
                      <m:d>
                        <m:dPr>
                          <m:ctrlP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ctrlPr>
                        </m:dPr>
                        <m:e>
                          <m:sSub>
                            <m:sSubPr>
                              <m:ctrlP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𝑃</m:t>
                              </m:r>
                            </m:e>
                            <m:sub>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0</m:t>
                              </m:r>
                            </m:sub>
                          </m:sSub>
                          <m:d>
                            <m:dPr>
                              <m:ctrlP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ctrlPr>
                            </m:dPr>
                            <m:e>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𝑥</m:t>
                              </m:r>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m:t>
                              </m:r>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𝑦</m:t>
                              </m:r>
                            </m:e>
                          </m:d>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𝑄</m:t>
                              </m:r>
                            </m:e>
                            <m:sub>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0</m:t>
                              </m:r>
                            </m:sub>
                          </m:sSub>
                          <m:d>
                            <m:dPr>
                              <m:ctrlP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ctrlPr>
                            </m:dPr>
                            <m:e>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𝑥</m:t>
                              </m:r>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m:t>
                              </m:r>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𝑦</m:t>
                              </m:r>
                            </m:e>
                          </m:d>
                        </m:e>
                      </m:d>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 </m:t>
                      </m:r>
                      <m:d>
                        <m:dPr>
                          <m:begChr m:val="{"/>
                          <m:endChr m:val=""/>
                          <m:ctrlP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ctrlPr>
                        </m:dPr>
                        <m:e>
                          <m:eqArr>
                            <m:eqArrPr>
                              <m:ctrlP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ctrlPr>
                            </m:eqArrPr>
                            <m:e>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1,</m:t>
                              </m:r>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𝑖𝑓</m:t>
                              </m:r>
                              <m:d>
                                <m:dPr>
                                  <m:ctrlP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ctrlPr>
                                </m:dPr>
                                <m:e>
                                  <m:sSub>
                                    <m:sSubPr>
                                      <m:ctrlP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𝑃</m:t>
                                      </m:r>
                                    </m:e>
                                    <m:sub>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0</m:t>
                                      </m:r>
                                    </m:sub>
                                  </m:sSub>
                                  <m:d>
                                    <m:dPr>
                                      <m:ctrlP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ctrlPr>
                                    </m:dPr>
                                    <m:e>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𝑥</m:t>
                                      </m:r>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m:t>
                                      </m:r>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𝑦</m:t>
                                      </m:r>
                                    </m:e>
                                  </m:d>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=6</m:t>
                                  </m:r>
                                </m:e>
                              </m:d>
                              <m:r>
                                <a:rPr lang="vi-VN" sz="1800" b="0" i="1" kern="100" smtClean="0">
                                  <a:effectLst/>
                                  <a:latin typeface="Cambria Math" panose="02040503050406030204" pitchFamily="18" charset="0"/>
                                  <a:ea typeface="Times New Roman" panose="02020603050405020304" pitchFamily="18" charset="0"/>
                                  <a:cs typeface="Times New Roman" panose="02020603050405020304" pitchFamily="18" charset="0"/>
                                </a:rPr>
                                <m:t>&amp;</m:t>
                              </m:r>
                              <m:r>
                                <m:rPr>
                                  <m:sty m:val="p"/>
                                </m:rPr>
                                <a:rPr lang="vi-VN" sz="1800" i="1" kern="100">
                                  <a:latin typeface="Cambria Math" panose="02040503050406030204" pitchFamily="18" charset="0"/>
                                  <a:ea typeface="Times New Roman" panose="02020603050405020304" pitchFamily="18" charset="0"/>
                                  <a:cs typeface="Times New Roman" panose="02020603050405020304" pitchFamily="18" charset="0"/>
                                </a:rPr>
                                <m:t>and</m:t>
                              </m:r>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 (</m:t>
                              </m:r>
                              <m:sSub>
                                <m:sSubPr>
                                  <m:ctrlP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𝑄</m:t>
                                  </m:r>
                                </m:e>
                                <m:sub>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0</m:t>
                                  </m:r>
                                </m:sub>
                              </m:sSub>
                              <m:d>
                                <m:dPr>
                                  <m:ctrlP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ctrlPr>
                                </m:dPr>
                                <m:e>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𝑥</m:t>
                                  </m:r>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m:t>
                                  </m:r>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𝑦</m:t>
                                  </m:r>
                                </m:e>
                              </m:d>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≠6)</m:t>
                              </m:r>
                            </m:e>
                            <m:e>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1,</m:t>
                              </m:r>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𝑖𝑓</m:t>
                              </m:r>
                              <m:d>
                                <m:dPr>
                                  <m:ctrlP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ctrlPr>
                                </m:dPr>
                                <m:e>
                                  <m:sSub>
                                    <m:sSubPr>
                                      <m:ctrlP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𝑄</m:t>
                                      </m:r>
                                    </m:e>
                                    <m:sub>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0</m:t>
                                      </m:r>
                                    </m:sub>
                                  </m:sSub>
                                  <m:d>
                                    <m:dPr>
                                      <m:ctrlP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ctrlPr>
                                    </m:dPr>
                                    <m:e>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𝑥</m:t>
                                      </m:r>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m:t>
                                      </m:r>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𝑦</m:t>
                                      </m:r>
                                    </m:e>
                                  </m:d>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=6</m:t>
                                  </m:r>
                                </m:e>
                              </m:d>
                              <m:r>
                                <m:rPr>
                                  <m:sty m:val="p"/>
                                </m:rPr>
                                <a:rPr lang="vi-VN" sz="1800" i="1" kern="100">
                                  <a:latin typeface="Cambria Math" panose="02040503050406030204" pitchFamily="18" charset="0"/>
                                  <a:ea typeface="Times New Roman" panose="02020603050405020304" pitchFamily="18" charset="0"/>
                                  <a:cs typeface="Times New Roman" panose="02020603050405020304" pitchFamily="18" charset="0"/>
                                </a:rPr>
                                <m:t>and</m:t>
                              </m:r>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 (</m:t>
                              </m:r>
                              <m:sSub>
                                <m:sSubPr>
                                  <m:ctrlP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𝑃</m:t>
                                  </m:r>
                                </m:e>
                                <m:sub>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0</m:t>
                                  </m:r>
                                </m:sub>
                              </m:sSub>
                              <m:d>
                                <m:dPr>
                                  <m:ctrlP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ctrlPr>
                                </m:dPr>
                                <m:e>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𝑥</m:t>
                                  </m:r>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m:t>
                                  </m:r>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𝑦</m:t>
                                  </m:r>
                                </m:e>
                              </m:d>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≠6)</m:t>
                              </m:r>
                            </m:e>
                            <m:e>
                              <m:func>
                                <m:funcPr>
                                  <m:ctrlP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ctrlPr>
                                </m:funcPr>
                                <m:fName>
                                  <m:r>
                                    <m:rPr>
                                      <m:sty m:val="p"/>
                                    </m:rPr>
                                    <a:rPr lang="en-US" sz="1800" kern="100">
                                      <a:effectLst/>
                                      <a:latin typeface="Cambria Math" panose="02040503050406030204" pitchFamily="18" charset="0"/>
                                      <a:ea typeface="Times New Roman" panose="02020603050405020304" pitchFamily="18" charset="0"/>
                                      <a:cs typeface="Times New Roman" panose="02020603050405020304" pitchFamily="18" charset="0"/>
                                    </a:rPr>
                                    <m:t>min</m:t>
                                  </m:r>
                                </m:fName>
                                <m:e>
                                  <m:d>
                                    <m:dPr>
                                      <m:ctrlP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ctrlPr>
                                    </m:dPr>
                                    <m:e>
                                      <m:d>
                                        <m:dPr>
                                          <m:begChr m:val="|"/>
                                          <m:endChr m:val="|"/>
                                          <m:ctrlP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ctrlPr>
                                        </m:dPr>
                                        <m:e>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𝑃</m:t>
                                          </m:r>
                                          <m:d>
                                            <m:dPr>
                                              <m:ctrlP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ctrlPr>
                                            </m:dPr>
                                            <m:e>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𝑥</m:t>
                                              </m:r>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m:t>
                                              </m:r>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𝑦</m:t>
                                              </m:r>
                                            </m:e>
                                          </m:d>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m:t>
                                          </m:r>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𝑄</m:t>
                                          </m:r>
                                          <m:d>
                                            <m:dPr>
                                              <m:ctrlP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ctrlPr>
                                            </m:dPr>
                                            <m:e>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𝑥</m:t>
                                              </m:r>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m:t>
                                              </m:r>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𝑦</m:t>
                                              </m:r>
                                            </m:e>
                                          </m:d>
                                        </m:e>
                                      </m:d>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 6−</m:t>
                                      </m:r>
                                      <m:d>
                                        <m:dPr>
                                          <m:begChr m:val="|"/>
                                          <m:endChr m:val="|"/>
                                          <m:ctrlP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ctrlPr>
                                        </m:dPr>
                                        <m:e>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𝑃</m:t>
                                          </m:r>
                                          <m:d>
                                            <m:dPr>
                                              <m:ctrlP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ctrlPr>
                                            </m:dPr>
                                            <m:e>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𝑥</m:t>
                                              </m:r>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m:t>
                                              </m:r>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𝑦</m:t>
                                              </m:r>
                                            </m:e>
                                          </m:d>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m:t>
                                          </m:r>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𝑄</m:t>
                                          </m:r>
                                          <m:d>
                                            <m:dPr>
                                              <m:ctrlP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ctrlPr>
                                            </m:dPr>
                                            <m:e>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𝑥</m:t>
                                              </m:r>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m:t>
                                              </m:r>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𝑦</m:t>
                                              </m:r>
                                            </m:e>
                                          </m:d>
                                        </m:e>
                                      </m:d>
                                    </m:e>
                                  </m:d>
                                </m:e>
                              </m:func>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m:t>
                              </m:r>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𝑜𝑡h𝑒𝑟𝑤𝑖𝑠𝑒</m:t>
                              </m:r>
                            </m:e>
                          </m:eqArr>
                        </m:e>
                      </m:d>
                    </m:oMath>
                  </m:oMathPara>
                </a14:m>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mc:Choice>
        <mc:Fallback xmlns="">
          <p:sp>
            <p:nvSpPr>
              <p:cNvPr id="8" name="TextBox 7">
                <a:extLst>
                  <a:ext uri="{FF2B5EF4-FFF2-40B4-BE49-F238E27FC236}">
                    <a16:creationId xmlns:a16="http://schemas.microsoft.com/office/drawing/2014/main" id="{82FC9363-4893-2C33-AD86-9106A372F860}"/>
                  </a:ext>
                </a:extLst>
              </p:cNvPr>
              <p:cNvSpPr txBox="1">
                <a:spLocks noRot="1" noChangeAspect="1" noMove="1" noResize="1" noEditPoints="1" noAdjustHandles="1" noChangeArrowheads="1" noChangeShapeType="1" noTextEdit="1"/>
              </p:cNvSpPr>
              <p:nvPr/>
            </p:nvSpPr>
            <p:spPr>
              <a:xfrm>
                <a:off x="2045777" y="4103945"/>
                <a:ext cx="9236990" cy="1292405"/>
              </a:xfrm>
              <a:prstGeom prst="rect">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4C16BDC1-DAC6-75D3-6027-916967D20D70}"/>
                  </a:ext>
                </a:extLst>
              </p:cNvPr>
              <p:cNvSpPr txBox="1"/>
              <p:nvPr/>
            </p:nvSpPr>
            <p:spPr>
              <a:xfrm>
                <a:off x="4904621" y="5364266"/>
                <a:ext cx="5116556" cy="713144"/>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sz="1800" i="1" smtClean="0">
                          <a:effectLst/>
                          <a:latin typeface="Cambria Math" panose="02040503050406030204" pitchFamily="18" charset="0"/>
                          <a:ea typeface="Times New Roman" panose="02020603050405020304" pitchFamily="18" charset="0"/>
                          <a:cs typeface="Times New Roman" panose="02020603050405020304" pitchFamily="18" charset="0"/>
                        </a:rPr>
                        <m:t>𝑚𝑎𝑔𝐷</m:t>
                      </m:r>
                      <m:d>
                        <m:dPr>
                          <m:ctrlPr>
                            <a:rPr lang="en-US" i="1">
                              <a:effectLst/>
                              <a:latin typeface="Cambria Math" panose="02040503050406030204" pitchFamily="18" charset="0"/>
                              <a:ea typeface="Times New Roman" panose="02020603050405020304" pitchFamily="18" charset="0"/>
                            </a:rPr>
                          </m:ctrlPr>
                        </m:dPr>
                        <m:e>
                          <m:sSub>
                            <m:sSubPr>
                              <m:ctrlPr>
                                <a:rPr lang="en-US" i="1">
                                  <a:effectLst/>
                                  <a:latin typeface="Cambria Math" panose="02040503050406030204" pitchFamily="18" charset="0"/>
                                  <a:ea typeface="Times New Roman" panose="02020603050405020304" pitchFamily="18" charset="0"/>
                                </a:rPr>
                              </m:ctrlPr>
                            </m:sSubPr>
                            <m:e>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𝑃</m:t>
                              </m:r>
                            </m:e>
                            <m:sub>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𝑚</m:t>
                              </m:r>
                            </m:sub>
                          </m:sSub>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i="1">
                                  <a:effectLst/>
                                  <a:latin typeface="Cambria Math" panose="02040503050406030204" pitchFamily="18" charset="0"/>
                                  <a:ea typeface="Times New Roman" panose="02020603050405020304" pitchFamily="18" charset="0"/>
                                </a:rPr>
                              </m:ctrlPr>
                            </m:sSubPr>
                            <m:e>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𝑄</m:t>
                              </m:r>
                            </m:e>
                            <m:sub>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𝑚</m:t>
                              </m:r>
                            </m:sub>
                          </m:sSub>
                        </m:e>
                      </m:d>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 </m:t>
                      </m:r>
                      <m:f>
                        <m:fPr>
                          <m:ctrlPr>
                            <a:rPr lang="en-US" i="1">
                              <a:effectLst/>
                              <a:latin typeface="Cambria Math" panose="02040503050406030204" pitchFamily="18" charset="0"/>
                              <a:ea typeface="Times New Roman" panose="02020603050405020304" pitchFamily="18" charset="0"/>
                            </a:rPr>
                          </m:ctrlPr>
                        </m:fPr>
                        <m:num>
                          <m:nary>
                            <m:naryPr>
                              <m:chr m:val="∑"/>
                              <m:limLoc m:val="subSup"/>
                              <m:ctrlPr>
                                <a:rPr lang="en-US" i="1">
                                  <a:effectLst/>
                                  <a:latin typeface="Cambria Math" panose="02040503050406030204" pitchFamily="18" charset="0"/>
                                  <a:ea typeface="Times New Roman" panose="02020603050405020304" pitchFamily="18" charset="0"/>
                                </a:rPr>
                              </m:ctrlPr>
                            </m:naryPr>
                            <m:sub>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𝑥</m:t>
                              </m:r>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=1</m:t>
                              </m:r>
                            </m:sub>
                            <m:sup>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𝑋</m:t>
                              </m:r>
                            </m:sup>
                            <m:e>
                              <m:nary>
                                <m:naryPr>
                                  <m:chr m:val="∑"/>
                                  <m:limLoc m:val="undOvr"/>
                                  <m:ctrlPr>
                                    <a:rPr lang="en-US" i="1">
                                      <a:effectLst/>
                                      <a:latin typeface="Cambria Math" panose="02040503050406030204" pitchFamily="18" charset="0"/>
                                      <a:ea typeface="Times New Roman" panose="02020603050405020304" pitchFamily="18" charset="0"/>
                                    </a:rPr>
                                  </m:ctrlPr>
                                </m:naryPr>
                                <m:sub>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𝑦</m:t>
                                  </m:r>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=1</m:t>
                                  </m:r>
                                </m:sub>
                                <m:sup>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𝑌</m:t>
                                  </m:r>
                                </m:sup>
                                <m:e>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i="1">
                                          <a:effectLst/>
                                          <a:latin typeface="Cambria Math" panose="02040503050406030204" pitchFamily="18" charset="0"/>
                                          <a:ea typeface="Times New Roman" panose="02020603050405020304" pitchFamily="18" charset="0"/>
                                        </a:rPr>
                                      </m:ctrlPr>
                                    </m:sSubPr>
                                    <m:e>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𝑃</m:t>
                                      </m:r>
                                    </m:e>
                                    <m:sub>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𝑚</m:t>
                                      </m:r>
                                    </m:sub>
                                  </m:sSub>
                                  <m:d>
                                    <m:dPr>
                                      <m:ctrlPr>
                                        <a:rPr lang="en-US" i="1">
                                          <a:effectLst/>
                                          <a:latin typeface="Cambria Math" panose="02040503050406030204" pitchFamily="18" charset="0"/>
                                          <a:ea typeface="Times New Roman" panose="02020603050405020304" pitchFamily="18" charset="0"/>
                                        </a:rPr>
                                      </m:ctrlPr>
                                    </m:dPr>
                                    <m:e>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𝑥</m:t>
                                      </m:r>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m:t>
                                      </m:r>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𝑦</m:t>
                                      </m:r>
                                    </m:e>
                                  </m:d>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i="1">
                                          <a:effectLst/>
                                          <a:latin typeface="Cambria Math" panose="02040503050406030204" pitchFamily="18" charset="0"/>
                                          <a:ea typeface="Times New Roman" panose="02020603050405020304" pitchFamily="18" charset="0"/>
                                        </a:rPr>
                                      </m:ctrlPr>
                                    </m:sSubPr>
                                    <m:e>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𝑄</m:t>
                                      </m:r>
                                    </m:e>
                                    <m:sub>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𝑚</m:t>
                                      </m:r>
                                    </m:sub>
                                  </m:sSub>
                                  <m:d>
                                    <m:dPr>
                                      <m:ctrlPr>
                                        <a:rPr lang="en-US" i="1">
                                          <a:effectLst/>
                                          <a:latin typeface="Cambria Math" panose="02040503050406030204" pitchFamily="18" charset="0"/>
                                          <a:ea typeface="Times New Roman" panose="02020603050405020304" pitchFamily="18" charset="0"/>
                                        </a:rPr>
                                      </m:ctrlPr>
                                    </m:dPr>
                                    <m:e>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𝑥</m:t>
                                      </m:r>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m:t>
                                      </m:r>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𝑦</m:t>
                                      </m:r>
                                    </m:e>
                                  </m:d>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m:t>
                                  </m:r>
                                </m:e>
                              </m:nary>
                            </m:e>
                          </m:nary>
                        </m:num>
                        <m:den>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m:t>
                          </m:r>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𝑁</m:t>
                          </m:r>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−1).</m:t>
                          </m:r>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𝑋</m:t>
                          </m:r>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m:t>
                          </m:r>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𝑌</m:t>
                          </m:r>
                        </m:den>
                      </m:f>
                    </m:oMath>
                  </m:oMathPara>
                </a14:m>
                <a:endParaRPr lang="en-US" dirty="0"/>
              </a:p>
            </p:txBody>
          </p:sp>
        </mc:Choice>
        <mc:Fallback xmlns="">
          <p:sp>
            <p:nvSpPr>
              <p:cNvPr id="11" name="TextBox 10">
                <a:extLst>
                  <a:ext uri="{FF2B5EF4-FFF2-40B4-BE49-F238E27FC236}">
                    <a16:creationId xmlns:a16="http://schemas.microsoft.com/office/drawing/2014/main" id="{4C16BDC1-DAC6-75D3-6027-916967D20D70}"/>
                  </a:ext>
                </a:extLst>
              </p:cNvPr>
              <p:cNvSpPr txBox="1">
                <a:spLocks noRot="1" noChangeAspect="1" noMove="1" noResize="1" noEditPoints="1" noAdjustHandles="1" noChangeArrowheads="1" noChangeShapeType="1" noTextEdit="1"/>
              </p:cNvSpPr>
              <p:nvPr/>
            </p:nvSpPr>
            <p:spPr>
              <a:xfrm>
                <a:off x="4904621" y="5364266"/>
                <a:ext cx="5116556" cy="713144"/>
              </a:xfrm>
              <a:prstGeom prst="rect">
                <a:avLst/>
              </a:prstGeom>
              <a:blipFill>
                <a:blip r:embed="rId5"/>
                <a:stretch>
                  <a:fillRect/>
                </a:stretch>
              </a:blipFill>
            </p:spPr>
            <p:txBody>
              <a:bodyPr/>
              <a:lstStyle/>
              <a:p>
                <a:r>
                  <a:rPr lang="en-US">
                    <a:noFill/>
                  </a:rPr>
                  <a:t> </a:t>
                </a:r>
              </a:p>
            </p:txBody>
          </p:sp>
        </mc:Fallback>
      </mc:AlternateContent>
      <p:sp>
        <p:nvSpPr>
          <p:cNvPr id="9" name="TextBox 8">
            <a:extLst>
              <a:ext uri="{FF2B5EF4-FFF2-40B4-BE49-F238E27FC236}">
                <a16:creationId xmlns:a16="http://schemas.microsoft.com/office/drawing/2014/main" id="{5351FFB1-23E7-ED7A-3CC9-F3AD1DAF0397}"/>
              </a:ext>
            </a:extLst>
          </p:cNvPr>
          <p:cNvSpPr txBox="1"/>
          <p:nvPr/>
        </p:nvSpPr>
        <p:spPr>
          <a:xfrm>
            <a:off x="547490" y="5408348"/>
            <a:ext cx="4612332" cy="400110"/>
          </a:xfrm>
          <a:prstGeom prst="rect">
            <a:avLst/>
          </a:prstGeom>
          <a:noFill/>
        </p:spPr>
        <p:txBody>
          <a:bodyPr wrap="square" rtlCol="0">
            <a:spAutoFit/>
          </a:bodyPr>
          <a:lstStyle/>
          <a:p>
            <a:r>
              <a:rPr lang="vi-VN" sz="2000" dirty="0">
                <a:latin typeface="Lato" panose="020F0502020204030203" pitchFamily="34" charset="0"/>
                <a:ea typeface="Lato" panose="020F0502020204030203" pitchFamily="34" charset="0"/>
                <a:cs typeface="Lato" panose="020F0502020204030203" pitchFamily="34" charset="0"/>
              </a:rPr>
              <a:t>Đối sánh cặp sơ đồ mã hóa độ rộng:</a:t>
            </a:r>
          </a:p>
        </p:txBody>
      </p:sp>
    </p:spTree>
    <p:extLst>
      <p:ext uri="{BB962C8B-B14F-4D97-AF65-F5344CB8AC3E}">
        <p14:creationId xmlns:p14="http://schemas.microsoft.com/office/powerpoint/2010/main" val="41744471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11" grpId="0"/>
      <p:bldP spid="9"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pic>
        <p:nvPicPr>
          <p:cNvPr id="92" name="Google Shape;92;p3"/>
          <p:cNvPicPr preferRelativeResize="0"/>
          <p:nvPr/>
        </p:nvPicPr>
        <p:blipFill rotWithShape="1">
          <a:blip r:embed="rId3">
            <a:alphaModFix/>
          </a:blip>
          <a:srcRect/>
          <a:stretch/>
        </p:blipFill>
        <p:spPr>
          <a:xfrm>
            <a:off x="438005" y="322818"/>
            <a:ext cx="3174367" cy="952975"/>
          </a:xfrm>
          <a:prstGeom prst="rect">
            <a:avLst/>
          </a:prstGeom>
          <a:noFill/>
          <a:ln>
            <a:noFill/>
          </a:ln>
        </p:spPr>
      </p:pic>
      <p:sp>
        <p:nvSpPr>
          <p:cNvPr id="94" name="Google Shape;94;p3"/>
          <p:cNvSpPr txBox="1"/>
          <p:nvPr/>
        </p:nvSpPr>
        <p:spPr>
          <a:xfrm>
            <a:off x="386633" y="3365399"/>
            <a:ext cx="10613875" cy="848793"/>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C00000"/>
              </a:buClr>
              <a:buSzPts val="2800"/>
              <a:buFont typeface="Lato"/>
              <a:buNone/>
            </a:pPr>
            <a:endParaRPr sz="2800" b="0" i="0" u="none" strike="noStrike" cap="none">
              <a:solidFill>
                <a:schemeClr val="dk1"/>
              </a:solidFill>
              <a:latin typeface="Lato"/>
              <a:ea typeface="Lato"/>
              <a:cs typeface="Lato"/>
              <a:sym typeface="Lato"/>
            </a:endParaRPr>
          </a:p>
        </p:txBody>
      </p:sp>
      <p:sp>
        <p:nvSpPr>
          <p:cNvPr id="95" name="Google Shape;95;p3"/>
          <p:cNvSpPr txBox="1">
            <a:spLocks noGrp="1"/>
          </p:cNvSpPr>
          <p:nvPr>
            <p:ph type="sldNum" idx="12"/>
          </p:nvPr>
        </p:nvSpPr>
        <p:spPr>
          <a:xfrm>
            <a:off x="9156511" y="6492875"/>
            <a:ext cx="2743200" cy="365125"/>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fld id="{00000000-1234-1234-1234-123412341234}" type="slidenum">
              <a:rPr lang="en-US"/>
              <a:t>3</a:t>
            </a:fld>
            <a:endParaRPr/>
          </a:p>
        </p:txBody>
      </p:sp>
      <p:sp>
        <p:nvSpPr>
          <p:cNvPr id="8" name="Callout: Down Arrow 7">
            <a:extLst>
              <a:ext uri="{FF2B5EF4-FFF2-40B4-BE49-F238E27FC236}">
                <a16:creationId xmlns:a16="http://schemas.microsoft.com/office/drawing/2014/main" id="{DF0230A6-92C1-5F5C-BE3F-387EE27C461E}"/>
              </a:ext>
            </a:extLst>
          </p:cNvPr>
          <p:cNvSpPr/>
          <p:nvPr/>
        </p:nvSpPr>
        <p:spPr>
          <a:xfrm>
            <a:off x="5094399" y="994408"/>
            <a:ext cx="5269424" cy="1076296"/>
          </a:xfrm>
          <a:prstGeom prst="downArrowCallout">
            <a:avLst/>
          </a:prstGeom>
          <a:solidFill>
            <a:srgbClr val="C0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vi-VN" sz="2000" dirty="0">
                <a:solidFill>
                  <a:schemeClr val="bg1"/>
                </a:solidFill>
              </a:rPr>
              <a:t>I.ĐẶT VẤN ĐỀ VÀ TỔNG QUAN BÀI TOÁN</a:t>
            </a:r>
          </a:p>
          <a:p>
            <a:endParaRPr lang="en-US" sz="2000" dirty="0">
              <a:solidFill>
                <a:schemeClr val="bg1"/>
              </a:solidFill>
            </a:endParaRPr>
          </a:p>
        </p:txBody>
      </p:sp>
      <p:sp>
        <p:nvSpPr>
          <p:cNvPr id="11" name="Callout: Down Arrow 10">
            <a:extLst>
              <a:ext uri="{FF2B5EF4-FFF2-40B4-BE49-F238E27FC236}">
                <a16:creationId xmlns:a16="http://schemas.microsoft.com/office/drawing/2014/main" id="{415B030F-DF59-42B3-2996-3890D39269BA}"/>
              </a:ext>
            </a:extLst>
          </p:cNvPr>
          <p:cNvSpPr/>
          <p:nvPr/>
        </p:nvSpPr>
        <p:spPr>
          <a:xfrm>
            <a:off x="5094399" y="4371069"/>
            <a:ext cx="5269424" cy="1076296"/>
          </a:xfrm>
          <a:prstGeom prst="downArrowCallout">
            <a:avLst/>
          </a:prstGeom>
          <a:solidFill>
            <a:srgbClr val="C00000"/>
          </a:solidFill>
        </p:spPr>
        <p:style>
          <a:lnRef idx="2">
            <a:schemeClr val="accent1">
              <a:shade val="15000"/>
            </a:schemeClr>
          </a:lnRef>
          <a:fillRef idx="1">
            <a:schemeClr val="accent1"/>
          </a:fillRef>
          <a:effectRef idx="0">
            <a:schemeClr val="accent1"/>
          </a:effectRef>
          <a:fontRef idx="minor">
            <a:schemeClr val="lt1"/>
          </a:fontRef>
        </p:style>
        <p:txBody>
          <a:bodyPr tIns="274320" rtlCol="0" anchor="ctr"/>
          <a:lstStyle/>
          <a:p>
            <a:r>
              <a:rPr lang="vi-VN" sz="2000" dirty="0">
                <a:solidFill>
                  <a:schemeClr val="bg1"/>
                </a:solidFill>
              </a:rPr>
              <a:t>IV.TRIỂN KHAI VÀ KẾT QUẢ THỰC NGHIỆM</a:t>
            </a:r>
            <a:endParaRPr lang="en-US" sz="2000" dirty="0">
              <a:solidFill>
                <a:schemeClr val="bg1"/>
              </a:solidFill>
            </a:endParaRPr>
          </a:p>
          <a:p>
            <a:endParaRPr lang="en-US" sz="2000" dirty="0">
              <a:solidFill>
                <a:schemeClr val="bg1"/>
              </a:solidFill>
            </a:endParaRPr>
          </a:p>
        </p:txBody>
      </p:sp>
      <p:sp>
        <p:nvSpPr>
          <p:cNvPr id="12" name="Callout: Down Arrow 11">
            <a:extLst>
              <a:ext uri="{FF2B5EF4-FFF2-40B4-BE49-F238E27FC236}">
                <a16:creationId xmlns:a16="http://schemas.microsoft.com/office/drawing/2014/main" id="{3EBE89F5-3B6E-318F-0C61-7DECDC48760F}"/>
              </a:ext>
            </a:extLst>
          </p:cNvPr>
          <p:cNvSpPr/>
          <p:nvPr/>
        </p:nvSpPr>
        <p:spPr>
          <a:xfrm>
            <a:off x="5094399" y="3285467"/>
            <a:ext cx="5269424" cy="1076297"/>
          </a:xfrm>
          <a:prstGeom prst="downArrowCallout">
            <a:avLst/>
          </a:prstGeom>
          <a:solidFill>
            <a:srgbClr val="C00000"/>
          </a:solidFill>
        </p:spPr>
        <p:style>
          <a:lnRef idx="2">
            <a:schemeClr val="accent1">
              <a:shade val="15000"/>
            </a:schemeClr>
          </a:lnRef>
          <a:fillRef idx="1">
            <a:schemeClr val="accent1"/>
          </a:fillRef>
          <a:effectRef idx="0">
            <a:schemeClr val="accent1"/>
          </a:effectRef>
          <a:fontRef idx="minor">
            <a:schemeClr val="lt1"/>
          </a:fontRef>
        </p:style>
        <p:txBody>
          <a:bodyPr tIns="274320" rtlCol="0" anchor="ctr"/>
          <a:lstStyle/>
          <a:p>
            <a:r>
              <a:rPr lang="vi-VN" sz="2000" dirty="0">
                <a:solidFill>
                  <a:schemeClr val="bg1"/>
                </a:solidFill>
              </a:rPr>
              <a:t>III.TRÍCH XUẤT ĐẶC TRƯNG VÀ ĐỐI SÁNH HÌNH ẢNH</a:t>
            </a:r>
            <a:endParaRPr lang="en-US" sz="2000" dirty="0">
              <a:solidFill>
                <a:schemeClr val="bg1"/>
              </a:solidFill>
            </a:endParaRPr>
          </a:p>
          <a:p>
            <a:endParaRPr lang="en-US" sz="2000" dirty="0">
              <a:solidFill>
                <a:schemeClr val="bg1"/>
              </a:solidFill>
            </a:endParaRPr>
          </a:p>
        </p:txBody>
      </p:sp>
      <p:sp>
        <p:nvSpPr>
          <p:cNvPr id="13" name="Callout: Down Arrow 12">
            <a:extLst>
              <a:ext uri="{FF2B5EF4-FFF2-40B4-BE49-F238E27FC236}">
                <a16:creationId xmlns:a16="http://schemas.microsoft.com/office/drawing/2014/main" id="{1714B658-F796-0B66-3056-0F319E6C0AD8}"/>
              </a:ext>
            </a:extLst>
          </p:cNvPr>
          <p:cNvSpPr/>
          <p:nvPr/>
        </p:nvSpPr>
        <p:spPr>
          <a:xfrm>
            <a:off x="5094399" y="2155208"/>
            <a:ext cx="5269424" cy="1076296"/>
          </a:xfrm>
          <a:prstGeom prst="downArrowCallout">
            <a:avLst/>
          </a:prstGeom>
          <a:solidFill>
            <a:srgbClr val="C0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vi-VN" sz="2000" dirty="0">
                <a:solidFill>
                  <a:schemeClr val="bg1"/>
                </a:solidFill>
              </a:rPr>
              <a:t>II.XÁC ĐỊNH VÙNG QUAN TÂM ROI</a:t>
            </a:r>
          </a:p>
          <a:p>
            <a:endParaRPr lang="en-US" sz="2000" dirty="0">
              <a:solidFill>
                <a:schemeClr val="bg1"/>
              </a:solidFill>
            </a:endParaRPr>
          </a:p>
        </p:txBody>
      </p:sp>
      <p:sp>
        <p:nvSpPr>
          <p:cNvPr id="14" name="Rectangle 13">
            <a:extLst>
              <a:ext uri="{FF2B5EF4-FFF2-40B4-BE49-F238E27FC236}">
                <a16:creationId xmlns:a16="http://schemas.microsoft.com/office/drawing/2014/main" id="{1D226F48-4C5A-2488-24DA-61CE5301292F}"/>
              </a:ext>
            </a:extLst>
          </p:cNvPr>
          <p:cNvSpPr/>
          <p:nvPr/>
        </p:nvSpPr>
        <p:spPr>
          <a:xfrm>
            <a:off x="5094399" y="5476556"/>
            <a:ext cx="5269424" cy="691769"/>
          </a:xfrm>
          <a:prstGeom prst="rect">
            <a:avLst/>
          </a:prstGeom>
          <a:solidFill>
            <a:srgbClr val="C0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vi-VN" sz="2000" dirty="0">
                <a:solidFill>
                  <a:schemeClr val="bg1"/>
                </a:solidFill>
              </a:rPr>
              <a:t>V.KẾT LUẬN VÀ HƯỚNG PHÁT TRIỂN</a:t>
            </a:r>
          </a:p>
          <a:p>
            <a:endParaRPr lang="en-US" sz="2000" dirty="0">
              <a:solidFill>
                <a:schemeClr val="bg1"/>
              </a:solidFill>
            </a:endParaRPr>
          </a:p>
        </p:txBody>
      </p:sp>
      <p:sp>
        <p:nvSpPr>
          <p:cNvPr id="19" name="Arrow: Pentagon 18">
            <a:extLst>
              <a:ext uri="{FF2B5EF4-FFF2-40B4-BE49-F238E27FC236}">
                <a16:creationId xmlns:a16="http://schemas.microsoft.com/office/drawing/2014/main" id="{9C390A34-7FA4-28CE-EE37-2322F013FF72}"/>
              </a:ext>
            </a:extLst>
          </p:cNvPr>
          <p:cNvSpPr/>
          <p:nvPr/>
        </p:nvSpPr>
        <p:spPr>
          <a:xfrm>
            <a:off x="438006" y="1503336"/>
            <a:ext cx="3669046" cy="4293030"/>
          </a:xfrm>
          <a:prstGeom prst="homePlate">
            <a:avLst/>
          </a:prstGeom>
          <a:solidFill>
            <a:srgbClr val="C0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vi-VN" sz="4000" dirty="0">
                <a:solidFill>
                  <a:schemeClr val="bg1"/>
                </a:solidFill>
              </a:rPr>
              <a:t>MỤC LỤC</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500"/>
                                        <p:tgtEl>
                                          <p:spTgt spid="11"/>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fade">
                                      <p:cBhvr>
                                        <p:cTn id="2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1" grpId="0" animBg="1"/>
      <p:bldP spid="12" grpId="0" animBg="1"/>
      <p:bldP spid="13" grpId="0" animBg="1"/>
      <p:bldP spid="14"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08931F1-3394-E429-3F4E-1F2A7C25101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30</a:t>
            </a:fld>
            <a:endParaRPr lang="en-US"/>
          </a:p>
        </p:txBody>
      </p:sp>
      <p:sp>
        <p:nvSpPr>
          <p:cNvPr id="3" name="Title 2">
            <a:extLst>
              <a:ext uri="{FF2B5EF4-FFF2-40B4-BE49-F238E27FC236}">
                <a16:creationId xmlns:a16="http://schemas.microsoft.com/office/drawing/2014/main" id="{DBD3C95C-A095-AE49-D0AC-D1DFDE8B113F}"/>
              </a:ext>
            </a:extLst>
          </p:cNvPr>
          <p:cNvSpPr>
            <a:spLocks noGrp="1"/>
          </p:cNvSpPr>
          <p:nvPr>
            <p:ph type="title"/>
          </p:nvPr>
        </p:nvSpPr>
        <p:spPr/>
        <p:txBody>
          <a:bodyPr/>
          <a:lstStyle/>
          <a:p>
            <a:r>
              <a:rPr lang="vi-VN" dirty="0"/>
              <a:t>III. TRÍCH XUẤT ĐẶC TRƯNG VÀ ĐỐI SÁNH HÌNH ẢNH</a:t>
            </a:r>
            <a:endParaRPr lang="en-US" dirty="0"/>
          </a:p>
        </p:txBody>
      </p:sp>
      <p:sp>
        <p:nvSpPr>
          <p:cNvPr id="4" name="Text Placeholder 3">
            <a:extLst>
              <a:ext uri="{FF2B5EF4-FFF2-40B4-BE49-F238E27FC236}">
                <a16:creationId xmlns:a16="http://schemas.microsoft.com/office/drawing/2014/main" id="{0898B4DE-E291-1B98-1565-6730A0E5F827}"/>
              </a:ext>
            </a:extLst>
          </p:cNvPr>
          <p:cNvSpPr>
            <a:spLocks noGrp="1"/>
          </p:cNvSpPr>
          <p:nvPr>
            <p:ph type="body" idx="1"/>
          </p:nvPr>
        </p:nvSpPr>
        <p:spPr>
          <a:xfrm>
            <a:off x="338735" y="666427"/>
            <a:ext cx="11514529" cy="5826448"/>
          </a:xfrm>
        </p:spPr>
        <p:txBody>
          <a:bodyPr/>
          <a:lstStyle/>
          <a:p>
            <a:pPr marL="50800" indent="0">
              <a:buNone/>
            </a:pPr>
            <a:r>
              <a:rPr lang="vi-VN" sz="2400" dirty="0"/>
              <a:t>Bước 3: Tính toán và đối sánh hình ảnh</a:t>
            </a:r>
          </a:p>
          <a:p>
            <a:pPr marL="50800" indent="0">
              <a:buNone/>
            </a:pPr>
            <a:endParaRPr lang="vi-VN" dirty="0"/>
          </a:p>
          <a:p>
            <a:pPr marL="50800" indent="0">
              <a:buNone/>
            </a:pPr>
            <a:endParaRPr lang="vi-VN" sz="2400" dirty="0"/>
          </a:p>
          <a:p>
            <a:pPr marL="50800" indent="0">
              <a:buNone/>
            </a:pPr>
            <a:endParaRPr lang="vi-VN" sz="2400" dirty="0"/>
          </a:p>
          <a:p>
            <a:pPr marL="50800" indent="0">
              <a:buNone/>
            </a:pPr>
            <a:endParaRPr lang="vi-VN" sz="2400" dirty="0"/>
          </a:p>
          <a:p>
            <a:pPr>
              <a:buFont typeface="Arial" panose="020B0604020202020204" pitchFamily="34" charset="0"/>
              <a:buChar char="•"/>
            </a:pPr>
            <a:endParaRPr lang="vi-VN" sz="2400" dirty="0"/>
          </a:p>
          <a:p>
            <a:pPr>
              <a:buFont typeface="Arial" panose="020B0604020202020204" pitchFamily="34" charset="0"/>
              <a:buChar char="•"/>
            </a:pPr>
            <a:r>
              <a:rPr lang="vi-VN" sz="2000" dirty="0"/>
              <a:t>Kết quả đối sánh hai hình ảnh ROI:</a:t>
            </a:r>
          </a:p>
          <a:p>
            <a:pPr>
              <a:buFont typeface="Arial" panose="020B0604020202020204" pitchFamily="34" charset="0"/>
              <a:buChar char="•"/>
            </a:pPr>
            <a:endParaRPr lang="vi-VN" sz="2000" dirty="0"/>
          </a:p>
          <a:p>
            <a:pPr>
              <a:buFont typeface="Arial" panose="020B0604020202020204" pitchFamily="34" charset="0"/>
              <a:buChar char="•"/>
            </a:pPr>
            <a:endParaRPr lang="vi-VN" sz="2000" dirty="0"/>
          </a:p>
          <a:p>
            <a:pPr>
              <a:buFont typeface="Arial" panose="020B0604020202020204" pitchFamily="34" charset="0"/>
              <a:buChar char="•"/>
            </a:pPr>
            <a:r>
              <a:rPr lang="vi-VN" sz="2000" dirty="0"/>
              <a:t>So sánh với toàn bộ ảnh trong cơ sở dữ liệu:</a:t>
            </a:r>
          </a:p>
          <a:p>
            <a:pPr>
              <a:buFont typeface="Arial" panose="020B0604020202020204" pitchFamily="34" charset="0"/>
              <a:buChar char="•"/>
            </a:pPr>
            <a:endParaRPr lang="vi-VN" sz="2000" dirty="0"/>
          </a:p>
          <a:p>
            <a:pPr marL="50800" indent="0">
              <a:buNone/>
            </a:pPr>
            <a:endParaRPr lang="vi-VN" sz="2400" dirty="0"/>
          </a:p>
          <a:p>
            <a:pPr marL="50800" indent="0">
              <a:buNone/>
            </a:pPr>
            <a:endParaRPr lang="vi-VN" sz="2400" dirty="0"/>
          </a:p>
          <a:p>
            <a:endParaRPr lang="vi-VN" sz="2400" dirty="0"/>
          </a:p>
          <a:p>
            <a:pPr marL="50800" indent="0">
              <a:buNone/>
            </a:pPr>
            <a:endParaRPr lang="vi-VN" sz="2400" dirty="0"/>
          </a:p>
          <a:p>
            <a:pPr marL="50800" indent="0">
              <a:buNone/>
            </a:pPr>
            <a:endParaRPr lang="en-US" sz="2400" dirty="0"/>
          </a:p>
        </p:txBody>
      </p:sp>
      <p:pic>
        <p:nvPicPr>
          <p:cNvPr id="6" name="Picture 5">
            <a:extLst>
              <a:ext uri="{FF2B5EF4-FFF2-40B4-BE49-F238E27FC236}">
                <a16:creationId xmlns:a16="http://schemas.microsoft.com/office/drawing/2014/main" id="{17850E51-985A-A313-629F-80F460B536A5}"/>
              </a:ext>
            </a:extLst>
          </p:cNvPr>
          <p:cNvPicPr>
            <a:picLocks noChangeAspect="1"/>
          </p:cNvPicPr>
          <p:nvPr/>
        </p:nvPicPr>
        <p:blipFill>
          <a:blip r:embed="rId2"/>
          <a:stretch>
            <a:fillRect/>
          </a:stretch>
        </p:blipFill>
        <p:spPr>
          <a:xfrm>
            <a:off x="3721709" y="1193371"/>
            <a:ext cx="4748579" cy="1968284"/>
          </a:xfrm>
          <a:prstGeom prst="rect">
            <a:avLst/>
          </a:prstGeom>
        </p:spPr>
      </p:pic>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DE19844F-93F7-AFA9-1C0D-34F05C3E4C35}"/>
                  </a:ext>
                </a:extLst>
              </p:cNvPr>
              <p:cNvSpPr txBox="1"/>
              <p:nvPr/>
            </p:nvSpPr>
            <p:spPr>
              <a:xfrm>
                <a:off x="3848340" y="4228127"/>
                <a:ext cx="5621123"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sz="1800" i="1" smtClean="0">
                          <a:effectLst/>
                          <a:latin typeface="Cambria Math" panose="02040503050406030204" pitchFamily="18" charset="0"/>
                          <a:ea typeface="Times New Roman" panose="02020603050405020304" pitchFamily="18" charset="0"/>
                          <a:cs typeface="Times New Roman" panose="02020603050405020304" pitchFamily="18" charset="0"/>
                        </a:rPr>
                        <m:t>𝐷</m:t>
                      </m:r>
                      <m:r>
                        <a:rPr lang="en-US" sz="1800" b="0" i="1" smtClean="0">
                          <a:effectLst/>
                          <a:latin typeface="Cambria Math" panose="02040503050406030204" pitchFamily="18" charset="0"/>
                          <a:ea typeface="Times New Roman" panose="02020603050405020304" pitchFamily="18" charset="0"/>
                          <a:cs typeface="Times New Roman" panose="02020603050405020304" pitchFamily="18" charset="0"/>
                        </a:rPr>
                        <m:t>(</m:t>
                      </m:r>
                      <m:r>
                        <a:rPr lang="en-US" sz="1800" b="0" i="1" smtClean="0">
                          <a:effectLst/>
                          <a:latin typeface="Cambria Math" panose="02040503050406030204" pitchFamily="18" charset="0"/>
                          <a:ea typeface="Times New Roman" panose="02020603050405020304" pitchFamily="18" charset="0"/>
                          <a:cs typeface="Times New Roman" panose="02020603050405020304" pitchFamily="18" charset="0"/>
                        </a:rPr>
                        <m:t>𝑃</m:t>
                      </m:r>
                      <m:r>
                        <a:rPr lang="en-US" sz="1800" b="0" i="1" smtClean="0">
                          <a:effectLst/>
                          <a:latin typeface="Cambria Math" panose="02040503050406030204" pitchFamily="18" charset="0"/>
                          <a:ea typeface="Times New Roman" panose="02020603050405020304" pitchFamily="18" charset="0"/>
                          <a:cs typeface="Times New Roman" panose="02020603050405020304" pitchFamily="18" charset="0"/>
                        </a:rPr>
                        <m:t>,</m:t>
                      </m:r>
                      <m:r>
                        <a:rPr lang="en-US" sz="1800" b="0" i="1" smtClean="0">
                          <a:effectLst/>
                          <a:latin typeface="Cambria Math" panose="02040503050406030204" pitchFamily="18" charset="0"/>
                          <a:ea typeface="Times New Roman" panose="02020603050405020304" pitchFamily="18" charset="0"/>
                          <a:cs typeface="Times New Roman" panose="02020603050405020304" pitchFamily="18" charset="0"/>
                        </a:rPr>
                        <m:t>𝑄</m:t>
                      </m:r>
                      <m:r>
                        <a:rPr lang="en-US" sz="1800" b="0" i="1" smtClean="0">
                          <a:effectLst/>
                          <a:latin typeface="Cambria Math" panose="02040503050406030204" pitchFamily="18" charset="0"/>
                          <a:ea typeface="Times New Roman" panose="02020603050405020304" pitchFamily="18" charset="0"/>
                          <a:cs typeface="Times New Roman" panose="02020603050405020304" pitchFamily="18" charset="0"/>
                        </a:rPr>
                        <m:t>)=</m:t>
                      </m:r>
                      <m:d>
                        <m:dPr>
                          <m:ctrlPr>
                            <a:rPr lang="en-US" i="1">
                              <a:effectLst/>
                              <a:latin typeface="Cambria Math" panose="02040503050406030204" pitchFamily="18" charset="0"/>
                              <a:ea typeface="Times New Roman" panose="02020603050405020304" pitchFamily="18" charset="0"/>
                            </a:rPr>
                          </m:ctrlPr>
                        </m:dPr>
                        <m:e>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1−</m:t>
                          </m:r>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𝜆</m:t>
                          </m:r>
                        </m:e>
                      </m:d>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m:t>
                      </m:r>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𝑎𝑛𝑔𝐷</m:t>
                      </m:r>
                      <m:d>
                        <m:dPr>
                          <m:ctrlPr>
                            <a:rPr lang="en-US" i="1">
                              <a:effectLst/>
                              <a:latin typeface="Cambria Math" panose="02040503050406030204" pitchFamily="18" charset="0"/>
                              <a:ea typeface="Times New Roman" panose="02020603050405020304" pitchFamily="18" charset="0"/>
                            </a:rPr>
                          </m:ctrlPr>
                        </m:dPr>
                        <m:e>
                          <m:sSub>
                            <m:sSubPr>
                              <m:ctrlPr>
                                <a:rPr lang="en-US" i="1">
                                  <a:effectLst/>
                                  <a:latin typeface="Cambria Math" panose="02040503050406030204" pitchFamily="18" charset="0"/>
                                  <a:ea typeface="Times New Roman" panose="02020603050405020304" pitchFamily="18" charset="0"/>
                                </a:rPr>
                              </m:ctrlPr>
                            </m:sSubPr>
                            <m:e>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𝑃</m:t>
                              </m:r>
                            </m:e>
                            <m:sub>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0</m:t>
                              </m:r>
                            </m:sub>
                          </m:sSub>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i="1">
                                  <a:effectLst/>
                                  <a:latin typeface="Cambria Math" panose="02040503050406030204" pitchFamily="18" charset="0"/>
                                  <a:ea typeface="Times New Roman" panose="02020603050405020304" pitchFamily="18" charset="0"/>
                                </a:rPr>
                              </m:ctrlPr>
                            </m:sSubPr>
                            <m:e>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𝑄</m:t>
                              </m:r>
                            </m:e>
                            <m:sub>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0</m:t>
                              </m:r>
                            </m:sub>
                          </m:sSub>
                        </m:e>
                      </m:d>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m:t>
                      </m:r>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𝜆</m:t>
                      </m:r>
                      <m:r>
                        <a:rPr lang="vi-VN" sz="1800" b="0" i="1" smtClean="0">
                          <a:effectLst/>
                          <a:latin typeface="Cambria Math" panose="02040503050406030204" pitchFamily="18" charset="0"/>
                          <a:ea typeface="Times New Roman" panose="02020603050405020304" pitchFamily="18" charset="0"/>
                          <a:cs typeface="Times New Roman" panose="02020603050405020304" pitchFamily="18" charset="0"/>
                        </a:rPr>
                        <m:t>.</m:t>
                      </m:r>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𝑚𝑎𝑔𝐷</m:t>
                      </m:r>
                      <m:d>
                        <m:dPr>
                          <m:ctrlPr>
                            <a:rPr lang="en-US" i="1">
                              <a:effectLst/>
                              <a:latin typeface="Cambria Math" panose="02040503050406030204" pitchFamily="18" charset="0"/>
                              <a:ea typeface="Times New Roman" panose="02020603050405020304" pitchFamily="18" charset="0"/>
                            </a:rPr>
                          </m:ctrlPr>
                        </m:dPr>
                        <m:e>
                          <m:sSub>
                            <m:sSubPr>
                              <m:ctrlPr>
                                <a:rPr lang="en-US" i="1">
                                  <a:effectLst/>
                                  <a:latin typeface="Cambria Math" panose="02040503050406030204" pitchFamily="18" charset="0"/>
                                  <a:ea typeface="Times New Roman" panose="02020603050405020304" pitchFamily="18" charset="0"/>
                                </a:rPr>
                              </m:ctrlPr>
                            </m:sSubPr>
                            <m:e>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𝑃</m:t>
                              </m:r>
                            </m:e>
                            <m:sub>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𝑚</m:t>
                              </m:r>
                            </m:sub>
                          </m:sSub>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i="1">
                                  <a:effectLst/>
                                  <a:latin typeface="Cambria Math" panose="02040503050406030204" pitchFamily="18" charset="0"/>
                                  <a:ea typeface="Times New Roman" panose="02020603050405020304" pitchFamily="18" charset="0"/>
                                </a:rPr>
                              </m:ctrlPr>
                            </m:sSubPr>
                            <m:e>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𝑄</m:t>
                              </m:r>
                            </m:e>
                            <m:sub>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𝑚</m:t>
                              </m:r>
                            </m:sub>
                          </m:sSub>
                        </m:e>
                      </m:d>
                    </m:oMath>
                  </m:oMathPara>
                </a14:m>
                <a:endParaRPr lang="en-US" dirty="0"/>
              </a:p>
            </p:txBody>
          </p:sp>
        </mc:Choice>
        <mc:Fallback xmlns="">
          <p:sp>
            <p:nvSpPr>
              <p:cNvPr id="5" name="TextBox 4">
                <a:extLst>
                  <a:ext uri="{FF2B5EF4-FFF2-40B4-BE49-F238E27FC236}">
                    <a16:creationId xmlns:a16="http://schemas.microsoft.com/office/drawing/2014/main" id="{DE19844F-93F7-AFA9-1C0D-34F05C3E4C35}"/>
                  </a:ext>
                </a:extLst>
              </p:cNvPr>
              <p:cNvSpPr txBox="1">
                <a:spLocks noRot="1" noChangeAspect="1" noMove="1" noResize="1" noEditPoints="1" noAdjustHandles="1" noChangeArrowheads="1" noChangeShapeType="1" noTextEdit="1"/>
              </p:cNvSpPr>
              <p:nvPr/>
            </p:nvSpPr>
            <p:spPr>
              <a:xfrm>
                <a:off x="3848340" y="4228127"/>
                <a:ext cx="5621123" cy="369332"/>
              </a:xfrm>
              <a:prstGeom prst="rect">
                <a:avLst/>
              </a:prstGeom>
              <a:blipFill>
                <a:blip r:embed="rId3"/>
                <a:stretch>
                  <a:fillRect b="-150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A6BEEF99-A61D-7F8E-75FC-69E23EE30F0C}"/>
                  </a:ext>
                </a:extLst>
              </p:cNvPr>
              <p:cNvSpPr txBox="1"/>
              <p:nvPr/>
            </p:nvSpPr>
            <p:spPr>
              <a:xfrm>
                <a:off x="3848340" y="5166219"/>
                <a:ext cx="3970151" cy="536301"/>
              </a:xfrm>
              <a:prstGeom prst="rect">
                <a:avLst/>
              </a:prstGeom>
              <a:noFill/>
            </p:spPr>
            <p:txBody>
              <a:bodyPr wrap="square" rtlCol="0">
                <a:spAutoFit/>
              </a:bodyPr>
              <a:lstStyle/>
              <a:p>
                <a:pPr>
                  <a:lnSpc>
                    <a:spcPct val="107000"/>
                  </a:lnSpc>
                  <a:spcAft>
                    <a:spcPts val="800"/>
                  </a:spcAft>
                  <a:tabLst>
                    <a:tab pos="1240155" algn="l"/>
                  </a:tabLst>
                </a:pPr>
                <a14:m>
                  <m:oMathPara xmlns:m="http://schemas.openxmlformats.org/officeDocument/2006/math">
                    <m:oMathParaPr>
                      <m:jc m:val="centerGroup"/>
                    </m:oMathParaPr>
                    <m:oMath xmlns:m="http://schemas.openxmlformats.org/officeDocument/2006/math">
                      <m:r>
                        <a:rPr lang="en-US" sz="1800" i="1" kern="100" smtClean="0">
                          <a:effectLst/>
                          <a:latin typeface="Cambria Math" panose="02040503050406030204" pitchFamily="18" charset="0"/>
                          <a:ea typeface="Times New Roman" panose="02020603050405020304" pitchFamily="18" charset="0"/>
                          <a:cs typeface="Times New Roman" panose="02020603050405020304" pitchFamily="18" charset="0"/>
                        </a:rPr>
                        <m:t>𝑑𝑖𝑠𝑡𝑎𝑛𝑐𝑒</m:t>
                      </m:r>
                      <m:r>
                        <a:rPr lang="en-US" sz="1800" i="1" kern="100" smtClean="0">
                          <a:effectLst/>
                          <a:latin typeface="Cambria Math" panose="02040503050406030204" pitchFamily="18" charset="0"/>
                          <a:ea typeface="Times New Roman" panose="02020603050405020304" pitchFamily="18" charset="0"/>
                          <a:cs typeface="Times New Roman" panose="02020603050405020304" pitchFamily="18" charset="0"/>
                        </a:rPr>
                        <m:t>={</m:t>
                      </m:r>
                      <m:r>
                        <a:rPr lang="en-US" sz="1800" i="1" kern="100" smtClean="0">
                          <a:effectLst/>
                          <a:latin typeface="Cambria Math" panose="02040503050406030204" pitchFamily="18" charset="0"/>
                          <a:ea typeface="Times New Roman" panose="02020603050405020304" pitchFamily="18" charset="0"/>
                          <a:cs typeface="Times New Roman" panose="02020603050405020304" pitchFamily="18" charset="0"/>
                        </a:rPr>
                        <m:t>𝐷</m:t>
                      </m:r>
                      <m:d>
                        <m:dPr>
                          <m:ctrlP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ctrlPr>
                        </m:dPr>
                        <m:e>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𝑅</m:t>
                          </m:r>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𝑅</m:t>
                              </m:r>
                            </m:e>
                            <m:sub>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𝑗</m:t>
                              </m:r>
                            </m:sub>
                          </m:sSub>
                        </m:e>
                      </m:d>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m:t>
                      </m:r>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𝑗</m:t>
                      </m:r>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m:t>
                      </m:r>
                      <m:acc>
                        <m:accPr>
                          <m:chr m:val="̅"/>
                          <m:ctrlP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ctrlPr>
                        </m:accPr>
                        <m:e>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0,</m:t>
                          </m:r>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𝑛</m:t>
                          </m:r>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−1</m:t>
                          </m:r>
                        </m:e>
                      </m:acc>
                      <m:r>
                        <a:rPr lang="en-US" sz="1800" i="1" kern="100">
                          <a:effectLst/>
                          <a:latin typeface="Cambria Math" panose="02040503050406030204" pitchFamily="18" charset="0"/>
                          <a:ea typeface="Times New Roman" panose="02020603050405020304" pitchFamily="18" charset="0"/>
                          <a:cs typeface="Times New Roman" panose="02020603050405020304" pitchFamily="18" charset="0"/>
                        </a:rPr>
                        <m:t>}</m:t>
                      </m:r>
                    </m:oMath>
                  </m:oMathPara>
                </a14:m>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mc:Choice>
        <mc:Fallback xmlns="">
          <p:sp>
            <p:nvSpPr>
              <p:cNvPr id="9" name="TextBox 8">
                <a:extLst>
                  <a:ext uri="{FF2B5EF4-FFF2-40B4-BE49-F238E27FC236}">
                    <a16:creationId xmlns:a16="http://schemas.microsoft.com/office/drawing/2014/main" id="{A6BEEF99-A61D-7F8E-75FC-69E23EE30F0C}"/>
                  </a:ext>
                </a:extLst>
              </p:cNvPr>
              <p:cNvSpPr txBox="1">
                <a:spLocks noRot="1" noChangeAspect="1" noMove="1" noResize="1" noEditPoints="1" noAdjustHandles="1" noChangeArrowheads="1" noChangeShapeType="1" noTextEdit="1"/>
              </p:cNvSpPr>
              <p:nvPr/>
            </p:nvSpPr>
            <p:spPr>
              <a:xfrm>
                <a:off x="3848340" y="5166219"/>
                <a:ext cx="3970151" cy="536301"/>
              </a:xfrm>
              <a:prstGeom prst="rect">
                <a:avLst/>
              </a:prstGeom>
              <a:blipFill>
                <a:blip r:embed="rId4"/>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34864099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08931F1-3394-E429-3F4E-1F2A7C25101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31</a:t>
            </a:fld>
            <a:endParaRPr lang="en-US"/>
          </a:p>
        </p:txBody>
      </p:sp>
      <p:sp>
        <p:nvSpPr>
          <p:cNvPr id="3" name="Title 2">
            <a:extLst>
              <a:ext uri="{FF2B5EF4-FFF2-40B4-BE49-F238E27FC236}">
                <a16:creationId xmlns:a16="http://schemas.microsoft.com/office/drawing/2014/main" id="{DBD3C95C-A095-AE49-D0AC-D1DFDE8B113F}"/>
              </a:ext>
            </a:extLst>
          </p:cNvPr>
          <p:cNvSpPr>
            <a:spLocks noGrp="1"/>
          </p:cNvSpPr>
          <p:nvPr>
            <p:ph type="title"/>
          </p:nvPr>
        </p:nvSpPr>
        <p:spPr/>
        <p:txBody>
          <a:bodyPr/>
          <a:lstStyle/>
          <a:p>
            <a:r>
              <a:rPr lang="vi-VN" dirty="0"/>
              <a:t>IV. TRIỂN KHAI VÀ KẾT QUẢ THỰC NGHIỆM</a:t>
            </a:r>
            <a:endParaRPr lang="en-US" dirty="0"/>
          </a:p>
        </p:txBody>
      </p:sp>
      <p:sp>
        <p:nvSpPr>
          <p:cNvPr id="4" name="Text Placeholder 3">
            <a:extLst>
              <a:ext uri="{FF2B5EF4-FFF2-40B4-BE49-F238E27FC236}">
                <a16:creationId xmlns:a16="http://schemas.microsoft.com/office/drawing/2014/main" id="{0898B4DE-E291-1B98-1565-6730A0E5F827}"/>
              </a:ext>
            </a:extLst>
          </p:cNvPr>
          <p:cNvSpPr>
            <a:spLocks noGrp="1"/>
          </p:cNvSpPr>
          <p:nvPr>
            <p:ph type="body" idx="1"/>
          </p:nvPr>
        </p:nvSpPr>
        <p:spPr>
          <a:xfrm>
            <a:off x="338735" y="666427"/>
            <a:ext cx="11514529" cy="5826448"/>
          </a:xfrm>
        </p:spPr>
        <p:txBody>
          <a:bodyPr/>
          <a:lstStyle/>
          <a:p>
            <a:pPr marL="50800" indent="0">
              <a:buNone/>
            </a:pPr>
            <a:r>
              <a:rPr lang="vi-VN" sz="2400" dirty="0"/>
              <a:t>Tập cơ sở dữ liệu: </a:t>
            </a:r>
          </a:p>
          <a:p>
            <a:pPr marL="50800" indent="0">
              <a:buNone/>
            </a:pPr>
            <a:endParaRPr lang="vi-VN" sz="2400" dirty="0"/>
          </a:p>
          <a:p>
            <a:pPr marL="50800" indent="0">
              <a:buNone/>
            </a:pPr>
            <a:endParaRPr lang="vi-VN" sz="2400" dirty="0"/>
          </a:p>
          <a:p>
            <a:pPr marL="50800" indent="0">
              <a:buNone/>
            </a:pPr>
            <a:endParaRPr lang="vi-VN" sz="2400" dirty="0"/>
          </a:p>
          <a:p>
            <a:pPr>
              <a:buFont typeface="Arial" panose="020B0604020202020204" pitchFamily="34" charset="0"/>
              <a:buChar char="•"/>
            </a:pPr>
            <a:endParaRPr lang="vi-VN" sz="2400" dirty="0"/>
          </a:p>
          <a:p>
            <a:pPr>
              <a:buFont typeface="Arial" panose="020B0604020202020204" pitchFamily="34" charset="0"/>
              <a:buChar char="•"/>
            </a:pPr>
            <a:endParaRPr lang="vi-VN" sz="2000" dirty="0"/>
          </a:p>
          <a:p>
            <a:pPr>
              <a:buFont typeface="Arial" panose="020B0604020202020204" pitchFamily="34" charset="0"/>
              <a:buChar char="•"/>
            </a:pPr>
            <a:endParaRPr lang="vi-VN" sz="2000" dirty="0"/>
          </a:p>
          <a:p>
            <a:pPr>
              <a:buFont typeface="Arial" panose="020B0604020202020204" pitchFamily="34" charset="0"/>
              <a:buChar char="•"/>
            </a:pPr>
            <a:endParaRPr lang="vi-VN" sz="2000" dirty="0"/>
          </a:p>
          <a:p>
            <a:pPr marL="50800" indent="0">
              <a:buNone/>
            </a:pPr>
            <a:endParaRPr lang="vi-VN" sz="2400" dirty="0"/>
          </a:p>
          <a:p>
            <a:pPr marL="50800" indent="0">
              <a:buNone/>
            </a:pPr>
            <a:endParaRPr lang="vi-VN" sz="2400" dirty="0"/>
          </a:p>
          <a:p>
            <a:endParaRPr lang="vi-VN" sz="2400" dirty="0"/>
          </a:p>
          <a:p>
            <a:pPr marL="50800" indent="0">
              <a:buNone/>
            </a:pPr>
            <a:endParaRPr lang="vi-VN" sz="2400" dirty="0"/>
          </a:p>
          <a:p>
            <a:pPr marL="50800" indent="0">
              <a:buNone/>
            </a:pPr>
            <a:endParaRPr lang="en-US" sz="2400" dirty="0"/>
          </a:p>
        </p:txBody>
      </p:sp>
      <p:graphicFrame>
        <p:nvGraphicFramePr>
          <p:cNvPr id="8" name="Table 7">
            <a:extLst>
              <a:ext uri="{FF2B5EF4-FFF2-40B4-BE49-F238E27FC236}">
                <a16:creationId xmlns:a16="http://schemas.microsoft.com/office/drawing/2014/main" id="{90DAA3E5-F40F-DDBE-AACC-A09E55CBAC4D}"/>
              </a:ext>
            </a:extLst>
          </p:cNvPr>
          <p:cNvGraphicFramePr>
            <a:graphicFrameLocks noGrp="1"/>
          </p:cNvGraphicFramePr>
          <p:nvPr>
            <p:extLst>
              <p:ext uri="{D42A27DB-BD31-4B8C-83A1-F6EECF244321}">
                <p14:modId xmlns:p14="http://schemas.microsoft.com/office/powerpoint/2010/main" val="2161243778"/>
              </p:ext>
            </p:extLst>
          </p:nvPr>
        </p:nvGraphicFramePr>
        <p:xfrm>
          <a:off x="2415151" y="1681779"/>
          <a:ext cx="7361696" cy="3402482"/>
        </p:xfrm>
        <a:graphic>
          <a:graphicData uri="http://schemas.openxmlformats.org/drawingml/2006/table">
            <a:tbl>
              <a:tblPr firstRow="1" bandRow="1">
                <a:tableStyleId>{5C22544A-7EE6-4342-B048-85BDC9FD1C3A}</a:tableStyleId>
              </a:tblPr>
              <a:tblGrid>
                <a:gridCol w="3680848">
                  <a:extLst>
                    <a:ext uri="{9D8B030D-6E8A-4147-A177-3AD203B41FA5}">
                      <a16:colId xmlns:a16="http://schemas.microsoft.com/office/drawing/2014/main" val="4193981100"/>
                    </a:ext>
                  </a:extLst>
                </a:gridCol>
                <a:gridCol w="3680848">
                  <a:extLst>
                    <a:ext uri="{9D8B030D-6E8A-4147-A177-3AD203B41FA5}">
                      <a16:colId xmlns:a16="http://schemas.microsoft.com/office/drawing/2014/main" val="1123202146"/>
                    </a:ext>
                  </a:extLst>
                </a:gridCol>
              </a:tblGrid>
              <a:tr h="789597">
                <a:tc>
                  <a:txBody>
                    <a:bodyPr/>
                    <a:lstStyle/>
                    <a:p>
                      <a:pPr algn="ctr"/>
                      <a:endParaRPr lang="vi-VN" sz="1800" dirty="0"/>
                    </a:p>
                    <a:p>
                      <a:pPr algn="ctr"/>
                      <a:r>
                        <a:rPr lang="vi-VN" sz="1800" dirty="0"/>
                        <a:t>Tập </a:t>
                      </a:r>
                      <a:r>
                        <a:rPr lang="vi-VN" sz="1800" dirty="0" err="1"/>
                        <a:t>data</a:t>
                      </a:r>
                      <a:r>
                        <a:rPr lang="vi-VN" sz="1800" dirty="0"/>
                        <a:t> tham khảo</a:t>
                      </a:r>
                      <a:endParaRPr lang="en-US" sz="1800" dirty="0"/>
                    </a:p>
                    <a:p>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vi-VN" sz="1800" dirty="0"/>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vi-VN" sz="1800" dirty="0"/>
                        <a:t>Tập </a:t>
                      </a:r>
                      <a:r>
                        <a:rPr lang="vi-VN" sz="1800" dirty="0" err="1"/>
                        <a:t>data</a:t>
                      </a:r>
                      <a:r>
                        <a:rPr lang="vi-VN" sz="1800" dirty="0"/>
                        <a:t> tự thu thập</a:t>
                      </a:r>
                      <a:endParaRPr lang="en-US" sz="1800" dirty="0"/>
                    </a:p>
                    <a:p>
                      <a:endParaRPr lang="en-US" sz="1800" dirty="0"/>
                    </a:p>
                  </a:txBody>
                  <a:tcPr/>
                </a:tc>
                <a:extLst>
                  <a:ext uri="{0D108BD9-81ED-4DB2-BD59-A6C34878D82A}">
                    <a16:rowId xmlns:a16="http://schemas.microsoft.com/office/drawing/2014/main" val="4026152794"/>
                  </a:ext>
                </a:extLst>
              </a:tr>
              <a:tr h="2488082">
                <a:tc>
                  <a:txBody>
                    <a:bodyPr/>
                    <a:lstStyle/>
                    <a:p>
                      <a:r>
                        <a:rPr lang="vi-VN" sz="1800" dirty="0"/>
                        <a:t>     Bao gồm hình ảnh ngón trỏ tay phải của 148 người, mỗi người 12 ảnh (10 ảnh đã định danh,2 ảnh chưa định danh.</a:t>
                      </a:r>
                      <a:endParaRPr lang="en-US" sz="1800" dirty="0"/>
                    </a:p>
                  </a:txBody>
                  <a:tcPr>
                    <a:solidFill>
                      <a:schemeClr val="bg1">
                        <a:lumMod val="65000"/>
                      </a:schemeClr>
                    </a:solidFill>
                  </a:tcPr>
                </a:tc>
                <a:tc>
                  <a:txBody>
                    <a:bodyPr/>
                    <a:lstStyle/>
                    <a:p>
                      <a:r>
                        <a:rPr lang="en-US" sz="1800" dirty="0"/>
                        <a:t>   </a:t>
                      </a:r>
                      <a:r>
                        <a:rPr lang="vi-VN" sz="1800" dirty="0"/>
                        <a:t>Bao gồm hình ảnh ngón trỏ tay phải của </a:t>
                      </a:r>
                      <a:r>
                        <a:rPr lang="en-US" sz="1800" dirty="0"/>
                        <a:t>7</a:t>
                      </a:r>
                      <a:r>
                        <a:rPr lang="vi-VN" sz="1800" dirty="0"/>
                        <a:t> người, mỗi người 1</a:t>
                      </a:r>
                      <a:r>
                        <a:rPr lang="en-US" sz="1800" dirty="0"/>
                        <a:t>0</a:t>
                      </a:r>
                      <a:r>
                        <a:rPr lang="vi-VN" sz="1800" dirty="0"/>
                        <a:t> ảnh </a:t>
                      </a:r>
                      <a:endParaRPr lang="en-US" sz="1800" dirty="0"/>
                    </a:p>
                  </a:txBody>
                  <a:tcPr>
                    <a:solidFill>
                      <a:schemeClr val="bg1">
                        <a:lumMod val="65000"/>
                      </a:schemeClr>
                    </a:solidFill>
                  </a:tcPr>
                </a:tc>
                <a:extLst>
                  <a:ext uri="{0D108BD9-81ED-4DB2-BD59-A6C34878D82A}">
                    <a16:rowId xmlns:a16="http://schemas.microsoft.com/office/drawing/2014/main" val="512076529"/>
                  </a:ext>
                </a:extLst>
              </a:tr>
            </a:tbl>
          </a:graphicData>
        </a:graphic>
      </p:graphicFrame>
    </p:spTree>
    <p:extLst>
      <p:ext uri="{BB962C8B-B14F-4D97-AF65-F5344CB8AC3E}">
        <p14:creationId xmlns:p14="http://schemas.microsoft.com/office/powerpoint/2010/main" val="399494528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08931F1-3394-E429-3F4E-1F2A7C25101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32</a:t>
            </a:fld>
            <a:endParaRPr lang="en-US"/>
          </a:p>
        </p:txBody>
      </p:sp>
      <p:sp>
        <p:nvSpPr>
          <p:cNvPr id="3" name="Title 2">
            <a:extLst>
              <a:ext uri="{FF2B5EF4-FFF2-40B4-BE49-F238E27FC236}">
                <a16:creationId xmlns:a16="http://schemas.microsoft.com/office/drawing/2014/main" id="{DBD3C95C-A095-AE49-D0AC-D1DFDE8B113F}"/>
              </a:ext>
            </a:extLst>
          </p:cNvPr>
          <p:cNvSpPr>
            <a:spLocks noGrp="1"/>
          </p:cNvSpPr>
          <p:nvPr>
            <p:ph type="title"/>
          </p:nvPr>
        </p:nvSpPr>
        <p:spPr/>
        <p:txBody>
          <a:bodyPr/>
          <a:lstStyle/>
          <a:p>
            <a:r>
              <a:rPr lang="vi-VN" dirty="0"/>
              <a:t>IV. TRIỂN KHAI VÀ KẾT QUẢ THỰC NGHIỆM</a:t>
            </a:r>
            <a:endParaRPr lang="en-US" dirty="0"/>
          </a:p>
        </p:txBody>
      </p:sp>
      <p:sp>
        <p:nvSpPr>
          <p:cNvPr id="4" name="Text Placeholder 3">
            <a:extLst>
              <a:ext uri="{FF2B5EF4-FFF2-40B4-BE49-F238E27FC236}">
                <a16:creationId xmlns:a16="http://schemas.microsoft.com/office/drawing/2014/main" id="{0898B4DE-E291-1B98-1565-6730A0E5F827}"/>
              </a:ext>
            </a:extLst>
          </p:cNvPr>
          <p:cNvSpPr>
            <a:spLocks noGrp="1"/>
          </p:cNvSpPr>
          <p:nvPr>
            <p:ph type="body" idx="1"/>
          </p:nvPr>
        </p:nvSpPr>
        <p:spPr>
          <a:xfrm>
            <a:off x="338735" y="666427"/>
            <a:ext cx="11514529" cy="5826448"/>
          </a:xfrm>
        </p:spPr>
        <p:txBody>
          <a:bodyPr/>
          <a:lstStyle/>
          <a:p>
            <a:pPr marL="50800" indent="0">
              <a:buNone/>
            </a:pPr>
            <a:r>
              <a:rPr lang="vi-VN" sz="2400" dirty="0"/>
              <a:t>Kết quả triển khai hệ thống bằng 4 phương pháp trên </a:t>
            </a:r>
            <a:r>
              <a:rPr lang="vi-VN" sz="2400" dirty="0" err="1"/>
              <a:t>Google</a:t>
            </a:r>
            <a:r>
              <a:rPr lang="vi-VN" sz="2400" dirty="0"/>
              <a:t> </a:t>
            </a:r>
            <a:r>
              <a:rPr lang="vi-VN" sz="2400" dirty="0" err="1"/>
              <a:t>Colab</a:t>
            </a:r>
            <a:r>
              <a:rPr lang="vi-VN" sz="2400" dirty="0"/>
              <a:t>:</a:t>
            </a:r>
          </a:p>
          <a:p>
            <a:pPr marL="50800" indent="0">
              <a:buNone/>
            </a:pPr>
            <a:endParaRPr lang="vi-VN" sz="2400" dirty="0"/>
          </a:p>
          <a:p>
            <a:pPr marL="50800" indent="0">
              <a:buNone/>
            </a:pPr>
            <a:endParaRPr lang="vi-VN" sz="2400" dirty="0"/>
          </a:p>
          <a:p>
            <a:pPr marL="50800" indent="0">
              <a:buNone/>
            </a:pPr>
            <a:endParaRPr lang="vi-VN" sz="2400" dirty="0"/>
          </a:p>
          <a:p>
            <a:pPr>
              <a:buFont typeface="Arial" panose="020B0604020202020204" pitchFamily="34" charset="0"/>
              <a:buChar char="•"/>
            </a:pPr>
            <a:endParaRPr lang="vi-VN" sz="2400" dirty="0"/>
          </a:p>
          <a:p>
            <a:pPr>
              <a:buFont typeface="Arial" panose="020B0604020202020204" pitchFamily="34" charset="0"/>
              <a:buChar char="•"/>
            </a:pPr>
            <a:endParaRPr lang="vi-VN" sz="2000" dirty="0"/>
          </a:p>
          <a:p>
            <a:pPr>
              <a:buFont typeface="Arial" panose="020B0604020202020204" pitchFamily="34" charset="0"/>
              <a:buChar char="•"/>
            </a:pPr>
            <a:endParaRPr lang="vi-VN" sz="2000" dirty="0"/>
          </a:p>
          <a:p>
            <a:pPr>
              <a:buFont typeface="Arial" panose="020B0604020202020204" pitchFamily="34" charset="0"/>
              <a:buChar char="•"/>
            </a:pPr>
            <a:endParaRPr lang="vi-VN" sz="2000" dirty="0"/>
          </a:p>
          <a:p>
            <a:pPr marL="50800" indent="0">
              <a:buNone/>
            </a:pPr>
            <a:endParaRPr lang="vi-VN" sz="2400" dirty="0"/>
          </a:p>
          <a:p>
            <a:pPr marL="50800" indent="0">
              <a:buNone/>
            </a:pPr>
            <a:endParaRPr lang="vi-VN" sz="2400" dirty="0"/>
          </a:p>
          <a:p>
            <a:endParaRPr lang="vi-VN" sz="2400" dirty="0"/>
          </a:p>
          <a:p>
            <a:pPr marL="50800" indent="0">
              <a:buNone/>
            </a:pPr>
            <a:endParaRPr lang="vi-VN" sz="2400" dirty="0"/>
          </a:p>
          <a:p>
            <a:pPr marL="50800" indent="0">
              <a:buNone/>
            </a:pPr>
            <a:endParaRPr lang="en-US" sz="2400" dirty="0"/>
          </a:p>
        </p:txBody>
      </p:sp>
      <p:graphicFrame>
        <p:nvGraphicFramePr>
          <p:cNvPr id="5" name="Table 4">
            <a:extLst>
              <a:ext uri="{FF2B5EF4-FFF2-40B4-BE49-F238E27FC236}">
                <a16:creationId xmlns:a16="http://schemas.microsoft.com/office/drawing/2014/main" id="{DF8F29E7-0816-71A3-6C31-74BEE5D7E3EE}"/>
              </a:ext>
            </a:extLst>
          </p:cNvPr>
          <p:cNvGraphicFramePr>
            <a:graphicFrameLocks noGrp="1"/>
          </p:cNvGraphicFramePr>
          <p:nvPr>
            <p:extLst>
              <p:ext uri="{D42A27DB-BD31-4B8C-83A1-F6EECF244321}">
                <p14:modId xmlns:p14="http://schemas.microsoft.com/office/powerpoint/2010/main" val="2629824345"/>
              </p:ext>
            </p:extLst>
          </p:nvPr>
        </p:nvGraphicFramePr>
        <p:xfrm>
          <a:off x="809656" y="1793577"/>
          <a:ext cx="10572686" cy="3277748"/>
        </p:xfrm>
        <a:graphic>
          <a:graphicData uri="http://schemas.openxmlformats.org/drawingml/2006/table">
            <a:tbl>
              <a:tblPr firstRow="1" bandRow="1">
                <a:tableStyleId>{5C22544A-7EE6-4342-B048-85BDC9FD1C3A}</a:tableStyleId>
              </a:tblPr>
              <a:tblGrid>
                <a:gridCol w="1896856">
                  <a:extLst>
                    <a:ext uri="{9D8B030D-6E8A-4147-A177-3AD203B41FA5}">
                      <a16:colId xmlns:a16="http://schemas.microsoft.com/office/drawing/2014/main" val="2882100727"/>
                    </a:ext>
                  </a:extLst>
                </a:gridCol>
                <a:gridCol w="2272188">
                  <a:extLst>
                    <a:ext uri="{9D8B030D-6E8A-4147-A177-3AD203B41FA5}">
                      <a16:colId xmlns:a16="http://schemas.microsoft.com/office/drawing/2014/main" val="568443245"/>
                    </a:ext>
                  </a:extLst>
                </a:gridCol>
                <a:gridCol w="2696705">
                  <a:extLst>
                    <a:ext uri="{9D8B030D-6E8A-4147-A177-3AD203B41FA5}">
                      <a16:colId xmlns:a16="http://schemas.microsoft.com/office/drawing/2014/main" val="2518864075"/>
                    </a:ext>
                  </a:extLst>
                </a:gridCol>
                <a:gridCol w="2010316">
                  <a:extLst>
                    <a:ext uri="{9D8B030D-6E8A-4147-A177-3AD203B41FA5}">
                      <a16:colId xmlns:a16="http://schemas.microsoft.com/office/drawing/2014/main" val="2672856823"/>
                    </a:ext>
                  </a:extLst>
                </a:gridCol>
                <a:gridCol w="1696621">
                  <a:extLst>
                    <a:ext uri="{9D8B030D-6E8A-4147-A177-3AD203B41FA5}">
                      <a16:colId xmlns:a16="http://schemas.microsoft.com/office/drawing/2014/main" val="2216376717"/>
                    </a:ext>
                  </a:extLst>
                </a:gridCol>
              </a:tblGrid>
              <a:tr h="453677">
                <a:tc rowSpan="2">
                  <a:txBody>
                    <a:bodyPr/>
                    <a:lstStyle/>
                    <a:p>
                      <a:pPr algn="ctr"/>
                      <a:endParaRPr lang="vi-VN" sz="1800" dirty="0"/>
                    </a:p>
                    <a:p>
                      <a:pPr algn="ctr"/>
                      <a:r>
                        <a:rPr lang="vi-VN" sz="1800" dirty="0"/>
                        <a:t>Phương pháp</a:t>
                      </a:r>
                      <a:endParaRPr lang="en-US" sz="1800" dirty="0"/>
                    </a:p>
                  </a:txBody>
                  <a:tcPr/>
                </a:tc>
                <a:tc gridSpan="2">
                  <a:txBody>
                    <a:bodyPr/>
                    <a:lstStyle/>
                    <a:p>
                      <a:pPr algn="ctr"/>
                      <a:r>
                        <a:rPr lang="vi-VN" sz="1800" dirty="0"/>
                        <a:t>Thời gian xử lý</a:t>
                      </a:r>
                      <a:endParaRPr lang="en-US" sz="1800" dirty="0"/>
                    </a:p>
                  </a:txBody>
                  <a:tcPr/>
                </a:tc>
                <a:tc hMerge="1">
                  <a:txBody>
                    <a:bodyPr/>
                    <a:lstStyle/>
                    <a:p>
                      <a:endParaRPr lang="en-US"/>
                    </a:p>
                  </a:txBody>
                  <a:tcPr/>
                </a:tc>
                <a:tc rowSpan="2">
                  <a:txBody>
                    <a:bodyPr/>
                    <a:lstStyle/>
                    <a:p>
                      <a:pPr algn="ctr"/>
                      <a:r>
                        <a:rPr lang="vi-VN" sz="1800" dirty="0"/>
                        <a:t>Kết quả thực nghiệm</a:t>
                      </a:r>
                      <a:endParaRPr lang="en-US" sz="1800" dirty="0"/>
                    </a:p>
                  </a:txBody>
                  <a:tcPr/>
                </a:tc>
                <a:tc rowSpan="2">
                  <a:txBody>
                    <a:bodyPr/>
                    <a:lstStyle/>
                    <a:p>
                      <a:pPr algn="ctr"/>
                      <a:endParaRPr lang="vi-VN" sz="1800" dirty="0"/>
                    </a:p>
                    <a:p>
                      <a:pPr algn="ctr"/>
                      <a:r>
                        <a:rPr lang="vi-VN" sz="1800" dirty="0"/>
                        <a:t>Độ chính xác</a:t>
                      </a:r>
                      <a:endParaRPr lang="en-US" sz="1800" dirty="0"/>
                    </a:p>
                  </a:txBody>
                  <a:tcPr/>
                </a:tc>
                <a:extLst>
                  <a:ext uri="{0D108BD9-81ED-4DB2-BD59-A6C34878D82A}">
                    <a16:rowId xmlns:a16="http://schemas.microsoft.com/office/drawing/2014/main" val="2990332893"/>
                  </a:ext>
                </a:extLst>
              </a:tr>
              <a:tr h="0">
                <a:tc vMerge="1">
                  <a:txBody>
                    <a:bodyPr/>
                    <a:lstStyle/>
                    <a:p>
                      <a:endParaRPr lang="en-US"/>
                    </a:p>
                  </a:txBody>
                  <a:tcPr/>
                </a:tc>
                <a:tc>
                  <a:txBody>
                    <a:bodyPr/>
                    <a:lstStyle/>
                    <a:p>
                      <a:pPr algn="ctr"/>
                      <a:r>
                        <a:rPr lang="vi-VN" sz="1800" dirty="0" err="1"/>
                        <a:t>Feature</a:t>
                      </a:r>
                      <a:r>
                        <a:rPr lang="vi-VN" sz="1800" dirty="0"/>
                        <a:t> </a:t>
                      </a:r>
                      <a:r>
                        <a:rPr lang="vi-VN" sz="1800" dirty="0" err="1"/>
                        <a:t>Extraction</a:t>
                      </a:r>
                      <a:endParaRPr lang="en-US" sz="1800" dirty="0"/>
                    </a:p>
                  </a:txBody>
                  <a:tcPr/>
                </a:tc>
                <a:tc>
                  <a:txBody>
                    <a:bodyPr/>
                    <a:lstStyle/>
                    <a:p>
                      <a:pPr algn="ctr"/>
                      <a:r>
                        <a:rPr lang="vi-VN" sz="1800" dirty="0" err="1"/>
                        <a:t>Matching</a:t>
                      </a:r>
                      <a:endParaRPr lang="en-US" sz="1800" dirty="0"/>
                    </a:p>
                  </a:txBody>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2376402930"/>
                  </a:ext>
                </a:extLst>
              </a:tr>
              <a:tr h="559055">
                <a:tc>
                  <a:txBody>
                    <a:bodyPr/>
                    <a:lstStyle/>
                    <a:p>
                      <a:pPr algn="ctr"/>
                      <a:r>
                        <a:rPr lang="vi-VN" sz="1800" dirty="0" err="1"/>
                        <a:t>CompCode</a:t>
                      </a:r>
                      <a:endParaRPr lang="en-US" sz="1800" dirty="0"/>
                    </a:p>
                  </a:txBody>
                  <a:tcPr/>
                </a:tc>
                <a:tc>
                  <a:txBody>
                    <a:bodyPr/>
                    <a:lstStyle/>
                    <a:p>
                      <a:pPr algn="ctr"/>
                      <a:r>
                        <a:rPr lang="vi-VN" sz="1800" dirty="0"/>
                        <a:t>0.59s</a:t>
                      </a:r>
                      <a:endParaRPr lang="en-US" sz="1800" dirty="0"/>
                    </a:p>
                  </a:txBody>
                  <a:tcPr/>
                </a:tc>
                <a:tc>
                  <a:txBody>
                    <a:bodyPr/>
                    <a:lstStyle/>
                    <a:p>
                      <a:pPr algn="ctr"/>
                      <a:r>
                        <a:rPr lang="vi-VN" sz="1800" dirty="0"/>
                        <a:t>0.023s</a:t>
                      </a:r>
                      <a:endParaRPr lang="en-US" sz="1800" dirty="0"/>
                    </a:p>
                  </a:txBody>
                  <a:tcPr/>
                </a:tc>
                <a:tc>
                  <a:txBody>
                    <a:bodyPr/>
                    <a:lstStyle/>
                    <a:p>
                      <a:pPr algn="ctr"/>
                      <a:r>
                        <a:rPr lang="vi-VN" sz="1800" dirty="0"/>
                        <a:t>280/296</a:t>
                      </a:r>
                      <a:endParaRPr lang="en-US" sz="1800" dirty="0"/>
                    </a:p>
                  </a:txBody>
                  <a:tcPr/>
                </a:tc>
                <a:tc>
                  <a:txBody>
                    <a:bodyPr/>
                    <a:lstStyle/>
                    <a:p>
                      <a:pPr algn="ctr"/>
                      <a:r>
                        <a:rPr lang="vi-VN" sz="1800" dirty="0"/>
                        <a:t>94.59%</a:t>
                      </a:r>
                      <a:endParaRPr lang="en-US" sz="1800" dirty="0"/>
                    </a:p>
                  </a:txBody>
                  <a:tcPr/>
                </a:tc>
                <a:extLst>
                  <a:ext uri="{0D108BD9-81ED-4DB2-BD59-A6C34878D82A}">
                    <a16:rowId xmlns:a16="http://schemas.microsoft.com/office/drawing/2014/main" val="4165626814"/>
                  </a:ext>
                </a:extLst>
              </a:tr>
              <a:tr h="559055">
                <a:tc>
                  <a:txBody>
                    <a:bodyPr/>
                    <a:lstStyle/>
                    <a:p>
                      <a:pPr algn="ctr"/>
                      <a:r>
                        <a:rPr lang="vi-VN" sz="1800" dirty="0"/>
                        <a:t>BOCV</a:t>
                      </a:r>
                      <a:endParaRPr lang="en-US" sz="1800" dirty="0"/>
                    </a:p>
                  </a:txBody>
                  <a:tcPr/>
                </a:tc>
                <a:tc>
                  <a:txBody>
                    <a:bodyPr/>
                    <a:lstStyle/>
                    <a:p>
                      <a:pPr algn="ctr"/>
                      <a:r>
                        <a:rPr lang="vi-VN" sz="1800" b="1" dirty="0"/>
                        <a:t>0.51s</a:t>
                      </a:r>
                      <a:endParaRPr lang="en-US" sz="1800" b="1" dirty="0"/>
                    </a:p>
                  </a:txBody>
                  <a:tcPr/>
                </a:tc>
                <a:tc>
                  <a:txBody>
                    <a:bodyPr/>
                    <a:lstStyle/>
                    <a:p>
                      <a:pPr algn="ctr"/>
                      <a:r>
                        <a:rPr lang="vi-VN" sz="1800" b="1" dirty="0"/>
                        <a:t>0.001s</a:t>
                      </a:r>
                      <a:endParaRPr lang="en-US" sz="1800" b="1" dirty="0"/>
                    </a:p>
                  </a:txBody>
                  <a:tcPr/>
                </a:tc>
                <a:tc>
                  <a:txBody>
                    <a:bodyPr/>
                    <a:lstStyle/>
                    <a:p>
                      <a:pPr algn="ctr"/>
                      <a:r>
                        <a:rPr lang="vi-VN" sz="1800" dirty="0"/>
                        <a:t>274/296</a:t>
                      </a:r>
                      <a:endParaRPr lang="en-US" sz="1800" dirty="0"/>
                    </a:p>
                  </a:txBody>
                  <a:tcPr/>
                </a:tc>
                <a:tc>
                  <a:txBody>
                    <a:bodyPr/>
                    <a:lstStyle/>
                    <a:p>
                      <a:pPr algn="ctr"/>
                      <a:r>
                        <a:rPr lang="vi-VN" sz="1800" dirty="0"/>
                        <a:t>93.24%</a:t>
                      </a:r>
                      <a:endParaRPr lang="en-US" sz="1800" dirty="0"/>
                    </a:p>
                  </a:txBody>
                  <a:tcPr/>
                </a:tc>
                <a:extLst>
                  <a:ext uri="{0D108BD9-81ED-4DB2-BD59-A6C34878D82A}">
                    <a16:rowId xmlns:a16="http://schemas.microsoft.com/office/drawing/2014/main" val="2196637709"/>
                  </a:ext>
                </a:extLst>
              </a:tr>
              <a:tr h="559055">
                <a:tc>
                  <a:txBody>
                    <a:bodyPr/>
                    <a:lstStyle/>
                    <a:p>
                      <a:pPr algn="ctr"/>
                      <a:r>
                        <a:rPr lang="vi-VN" sz="1800" dirty="0"/>
                        <a:t>LRT</a:t>
                      </a:r>
                      <a:endParaRPr lang="en-US" sz="1800" dirty="0"/>
                    </a:p>
                  </a:txBody>
                  <a:tcPr/>
                </a:tc>
                <a:tc>
                  <a:txBody>
                    <a:bodyPr/>
                    <a:lstStyle/>
                    <a:p>
                      <a:pPr algn="ctr"/>
                      <a:r>
                        <a:rPr lang="vi-VN" sz="1800" dirty="0"/>
                        <a:t>2.7s</a:t>
                      </a:r>
                      <a:endParaRPr lang="en-US" sz="1800" dirty="0"/>
                    </a:p>
                  </a:txBody>
                  <a:tcPr/>
                </a:tc>
                <a:tc>
                  <a:txBody>
                    <a:bodyPr/>
                    <a:lstStyle/>
                    <a:p>
                      <a:pPr algn="ctr"/>
                      <a:r>
                        <a:rPr lang="vi-VN" sz="1800" dirty="0"/>
                        <a:t>0.29s</a:t>
                      </a:r>
                      <a:endParaRPr lang="en-US" sz="1800" dirty="0"/>
                    </a:p>
                  </a:txBody>
                  <a:tcPr/>
                </a:tc>
                <a:tc>
                  <a:txBody>
                    <a:bodyPr/>
                    <a:lstStyle/>
                    <a:p>
                      <a:pPr algn="ctr"/>
                      <a:r>
                        <a:rPr lang="vi-VN" sz="1800" dirty="0"/>
                        <a:t>256/296</a:t>
                      </a:r>
                      <a:endParaRPr lang="en-US" sz="1800" dirty="0"/>
                    </a:p>
                  </a:txBody>
                  <a:tcPr/>
                </a:tc>
                <a:tc>
                  <a:txBody>
                    <a:bodyPr/>
                    <a:lstStyle/>
                    <a:p>
                      <a:pPr algn="ctr"/>
                      <a:r>
                        <a:rPr lang="vi-VN" sz="1800" dirty="0"/>
                        <a:t>86.48%</a:t>
                      </a:r>
                      <a:endParaRPr lang="en-US" sz="1800" dirty="0"/>
                    </a:p>
                  </a:txBody>
                  <a:tcPr/>
                </a:tc>
                <a:extLst>
                  <a:ext uri="{0D108BD9-81ED-4DB2-BD59-A6C34878D82A}">
                    <a16:rowId xmlns:a16="http://schemas.microsoft.com/office/drawing/2014/main" val="1682855905"/>
                  </a:ext>
                </a:extLst>
              </a:tr>
              <a:tr h="781146">
                <a:tc>
                  <a:txBody>
                    <a:bodyPr/>
                    <a:lstStyle/>
                    <a:p>
                      <a:pPr algn="ctr"/>
                      <a:r>
                        <a:rPr lang="vi-VN" sz="1800" dirty="0" err="1"/>
                        <a:t>ImcompCode</a:t>
                      </a:r>
                      <a:r>
                        <a:rPr lang="vi-VN" sz="1800" dirty="0"/>
                        <a:t> &amp; </a:t>
                      </a:r>
                      <a:r>
                        <a:rPr lang="vi-VN" sz="1800" dirty="0" err="1"/>
                        <a:t>MagCode</a:t>
                      </a:r>
                      <a:endParaRPr lang="en-US" sz="1800" dirty="0"/>
                    </a:p>
                  </a:txBody>
                  <a:tcPr/>
                </a:tc>
                <a:tc>
                  <a:txBody>
                    <a:bodyPr/>
                    <a:lstStyle/>
                    <a:p>
                      <a:pPr algn="ctr"/>
                      <a:r>
                        <a:rPr lang="vi-VN" sz="1800" dirty="0"/>
                        <a:t>0.9s</a:t>
                      </a:r>
                      <a:endParaRPr lang="en-US" sz="1800" dirty="0"/>
                    </a:p>
                  </a:txBody>
                  <a:tcPr/>
                </a:tc>
                <a:tc>
                  <a:txBody>
                    <a:bodyPr/>
                    <a:lstStyle/>
                    <a:p>
                      <a:pPr algn="ctr"/>
                      <a:r>
                        <a:rPr lang="vi-VN" sz="1800" dirty="0"/>
                        <a:t>0.034s</a:t>
                      </a:r>
                      <a:endParaRPr lang="en-US" sz="1800" dirty="0"/>
                    </a:p>
                  </a:txBody>
                  <a:tcPr/>
                </a:tc>
                <a:tc>
                  <a:txBody>
                    <a:bodyPr/>
                    <a:lstStyle/>
                    <a:p>
                      <a:pPr algn="ctr"/>
                      <a:r>
                        <a:rPr lang="vi-VN" sz="1800" dirty="0"/>
                        <a:t>286/296</a:t>
                      </a:r>
                      <a:endParaRPr lang="en-US" sz="1800" dirty="0"/>
                    </a:p>
                  </a:txBody>
                  <a:tcPr/>
                </a:tc>
                <a:tc>
                  <a:txBody>
                    <a:bodyPr/>
                    <a:lstStyle/>
                    <a:p>
                      <a:pPr algn="ctr"/>
                      <a:r>
                        <a:rPr lang="vi-VN" sz="1800" b="1" dirty="0"/>
                        <a:t>96.62%</a:t>
                      </a:r>
                      <a:endParaRPr lang="en-US" sz="1800" b="1" dirty="0"/>
                    </a:p>
                  </a:txBody>
                  <a:tcPr/>
                </a:tc>
                <a:extLst>
                  <a:ext uri="{0D108BD9-81ED-4DB2-BD59-A6C34878D82A}">
                    <a16:rowId xmlns:a16="http://schemas.microsoft.com/office/drawing/2014/main" val="3077119603"/>
                  </a:ext>
                </a:extLst>
              </a:tr>
            </a:tbl>
          </a:graphicData>
        </a:graphic>
      </p:graphicFrame>
    </p:spTree>
    <p:extLst>
      <p:ext uri="{BB962C8B-B14F-4D97-AF65-F5344CB8AC3E}">
        <p14:creationId xmlns:p14="http://schemas.microsoft.com/office/powerpoint/2010/main" val="7181885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08931F1-3394-E429-3F4E-1F2A7C25101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33</a:t>
            </a:fld>
            <a:endParaRPr lang="en-US"/>
          </a:p>
        </p:txBody>
      </p:sp>
      <p:sp>
        <p:nvSpPr>
          <p:cNvPr id="3" name="Title 2">
            <a:extLst>
              <a:ext uri="{FF2B5EF4-FFF2-40B4-BE49-F238E27FC236}">
                <a16:creationId xmlns:a16="http://schemas.microsoft.com/office/drawing/2014/main" id="{DBD3C95C-A095-AE49-D0AC-D1DFDE8B113F}"/>
              </a:ext>
            </a:extLst>
          </p:cNvPr>
          <p:cNvSpPr>
            <a:spLocks noGrp="1"/>
          </p:cNvSpPr>
          <p:nvPr>
            <p:ph type="title"/>
          </p:nvPr>
        </p:nvSpPr>
        <p:spPr/>
        <p:txBody>
          <a:bodyPr/>
          <a:lstStyle/>
          <a:p>
            <a:r>
              <a:rPr lang="vi-VN" dirty="0"/>
              <a:t>IV. TRIỂN KHAI VÀ KẾT QUẢ THỰC NGHIỆM</a:t>
            </a:r>
            <a:endParaRPr lang="en-US" dirty="0"/>
          </a:p>
        </p:txBody>
      </p:sp>
      <p:sp>
        <p:nvSpPr>
          <p:cNvPr id="4" name="Text Placeholder 3">
            <a:extLst>
              <a:ext uri="{FF2B5EF4-FFF2-40B4-BE49-F238E27FC236}">
                <a16:creationId xmlns:a16="http://schemas.microsoft.com/office/drawing/2014/main" id="{0898B4DE-E291-1B98-1565-6730A0E5F827}"/>
              </a:ext>
            </a:extLst>
          </p:cNvPr>
          <p:cNvSpPr>
            <a:spLocks noGrp="1"/>
          </p:cNvSpPr>
          <p:nvPr>
            <p:ph type="body" idx="1"/>
          </p:nvPr>
        </p:nvSpPr>
        <p:spPr>
          <a:xfrm>
            <a:off x="338735" y="666427"/>
            <a:ext cx="11514529" cy="5826448"/>
          </a:xfrm>
        </p:spPr>
        <p:txBody>
          <a:bodyPr/>
          <a:lstStyle/>
          <a:p>
            <a:pPr marL="50800" indent="0">
              <a:buNone/>
            </a:pPr>
            <a:r>
              <a:rPr lang="vi-VN" sz="2400" dirty="0"/>
              <a:t>Một số hình ảnh sản phẩm:</a:t>
            </a:r>
          </a:p>
          <a:p>
            <a:pPr marL="50800" indent="0">
              <a:buNone/>
            </a:pPr>
            <a:endParaRPr lang="vi-VN" sz="2400" dirty="0"/>
          </a:p>
          <a:p>
            <a:pPr marL="50800" indent="0">
              <a:buNone/>
            </a:pPr>
            <a:endParaRPr lang="vi-VN" sz="2400" dirty="0"/>
          </a:p>
          <a:p>
            <a:pPr marL="50800" indent="0">
              <a:buNone/>
            </a:pPr>
            <a:endParaRPr lang="vi-VN" sz="2400" dirty="0"/>
          </a:p>
          <a:p>
            <a:pPr>
              <a:buFont typeface="Arial" panose="020B0604020202020204" pitchFamily="34" charset="0"/>
              <a:buChar char="•"/>
            </a:pPr>
            <a:endParaRPr lang="vi-VN" sz="2400" dirty="0"/>
          </a:p>
          <a:p>
            <a:pPr>
              <a:buFont typeface="Arial" panose="020B0604020202020204" pitchFamily="34" charset="0"/>
              <a:buChar char="•"/>
            </a:pPr>
            <a:endParaRPr lang="vi-VN" sz="2000" dirty="0"/>
          </a:p>
          <a:p>
            <a:pPr>
              <a:buFont typeface="Arial" panose="020B0604020202020204" pitchFamily="34" charset="0"/>
              <a:buChar char="•"/>
            </a:pPr>
            <a:endParaRPr lang="vi-VN" sz="2000" dirty="0"/>
          </a:p>
          <a:p>
            <a:pPr>
              <a:buFont typeface="Arial" panose="020B0604020202020204" pitchFamily="34" charset="0"/>
              <a:buChar char="•"/>
            </a:pPr>
            <a:endParaRPr lang="vi-VN" sz="2000" dirty="0"/>
          </a:p>
          <a:p>
            <a:pPr marL="50800" indent="0">
              <a:buNone/>
            </a:pPr>
            <a:endParaRPr lang="vi-VN" sz="2400" dirty="0"/>
          </a:p>
          <a:p>
            <a:pPr marL="50800" indent="0">
              <a:buNone/>
            </a:pPr>
            <a:endParaRPr lang="vi-VN" sz="2400" dirty="0"/>
          </a:p>
          <a:p>
            <a:endParaRPr lang="vi-VN" sz="2400" dirty="0"/>
          </a:p>
          <a:p>
            <a:pPr marL="50800" indent="0">
              <a:buNone/>
            </a:pPr>
            <a:endParaRPr lang="vi-VN" sz="2400" dirty="0"/>
          </a:p>
          <a:p>
            <a:pPr marL="50800" indent="0">
              <a:buNone/>
            </a:pPr>
            <a:endParaRPr lang="en-US" sz="2400" dirty="0"/>
          </a:p>
        </p:txBody>
      </p:sp>
      <p:pic>
        <p:nvPicPr>
          <p:cNvPr id="7" name="Picture 6" descr="A computer monitor and a box on a desk&#10;&#10;Description automatically generated">
            <a:extLst>
              <a:ext uri="{FF2B5EF4-FFF2-40B4-BE49-F238E27FC236}">
                <a16:creationId xmlns:a16="http://schemas.microsoft.com/office/drawing/2014/main" id="{34B995D7-90A4-05EA-48BE-143DFCA1C742}"/>
              </a:ext>
            </a:extLst>
          </p:cNvPr>
          <p:cNvPicPr>
            <a:picLocks noChangeAspect="1"/>
          </p:cNvPicPr>
          <p:nvPr/>
        </p:nvPicPr>
        <p:blipFill>
          <a:blip r:embed="rId2"/>
          <a:stretch>
            <a:fillRect/>
          </a:stretch>
        </p:blipFill>
        <p:spPr>
          <a:xfrm>
            <a:off x="1073002" y="1642820"/>
            <a:ext cx="4428896" cy="3564611"/>
          </a:xfrm>
          <a:prstGeom prst="rect">
            <a:avLst/>
          </a:prstGeom>
        </p:spPr>
      </p:pic>
      <p:pic>
        <p:nvPicPr>
          <p:cNvPr id="9" name="Picture 8" descr="A person holding a card next to a computer monitor&#10;&#10;Description automatically generated">
            <a:extLst>
              <a:ext uri="{FF2B5EF4-FFF2-40B4-BE49-F238E27FC236}">
                <a16:creationId xmlns:a16="http://schemas.microsoft.com/office/drawing/2014/main" id="{D3EF9CE4-7A2E-17B0-21E9-A394C22C760F}"/>
              </a:ext>
            </a:extLst>
          </p:cNvPr>
          <p:cNvPicPr>
            <a:picLocks noChangeAspect="1"/>
          </p:cNvPicPr>
          <p:nvPr/>
        </p:nvPicPr>
        <p:blipFill>
          <a:blip r:embed="rId3"/>
          <a:stretch>
            <a:fillRect/>
          </a:stretch>
        </p:blipFill>
        <p:spPr>
          <a:xfrm>
            <a:off x="6690104" y="1642819"/>
            <a:ext cx="4428896" cy="3564611"/>
          </a:xfrm>
          <a:prstGeom prst="rect">
            <a:avLst/>
          </a:prstGeom>
        </p:spPr>
      </p:pic>
    </p:spTree>
    <p:extLst>
      <p:ext uri="{BB962C8B-B14F-4D97-AF65-F5344CB8AC3E}">
        <p14:creationId xmlns:p14="http://schemas.microsoft.com/office/powerpoint/2010/main" val="11517375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1000"/>
                                        <p:tgtEl>
                                          <p:spTgt spid="9"/>
                                        </p:tgtEl>
                                      </p:cBhvr>
                                    </p:animEffect>
                                    <p:anim calcmode="lin" valueType="num">
                                      <p:cBhvr>
                                        <p:cTn id="13" dur="1000" fill="hold"/>
                                        <p:tgtEl>
                                          <p:spTgt spid="9"/>
                                        </p:tgtEl>
                                        <p:attrNameLst>
                                          <p:attrName>ppt_x</p:attrName>
                                        </p:attrNameLst>
                                      </p:cBhvr>
                                      <p:tavLst>
                                        <p:tav tm="0">
                                          <p:val>
                                            <p:strVal val="#ppt_x"/>
                                          </p:val>
                                        </p:tav>
                                        <p:tav tm="100000">
                                          <p:val>
                                            <p:strVal val="#ppt_x"/>
                                          </p:val>
                                        </p:tav>
                                      </p:tavLst>
                                    </p:anim>
                                    <p:anim calcmode="lin" valueType="num">
                                      <p:cBhvr>
                                        <p:cTn id="14"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08931F1-3394-E429-3F4E-1F2A7C25101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34</a:t>
            </a:fld>
            <a:endParaRPr lang="en-US"/>
          </a:p>
        </p:txBody>
      </p:sp>
      <p:sp>
        <p:nvSpPr>
          <p:cNvPr id="3" name="Title 2">
            <a:extLst>
              <a:ext uri="{FF2B5EF4-FFF2-40B4-BE49-F238E27FC236}">
                <a16:creationId xmlns:a16="http://schemas.microsoft.com/office/drawing/2014/main" id="{DBD3C95C-A095-AE49-D0AC-D1DFDE8B113F}"/>
              </a:ext>
            </a:extLst>
          </p:cNvPr>
          <p:cNvSpPr>
            <a:spLocks noGrp="1"/>
          </p:cNvSpPr>
          <p:nvPr>
            <p:ph type="title"/>
          </p:nvPr>
        </p:nvSpPr>
        <p:spPr/>
        <p:txBody>
          <a:bodyPr/>
          <a:lstStyle/>
          <a:p>
            <a:r>
              <a:rPr lang="vi-VN" dirty="0"/>
              <a:t>IV. TRIỂN KHAI VÀ KẾT QUẢ THỰC NGHIỆM</a:t>
            </a:r>
            <a:endParaRPr lang="en-US" dirty="0"/>
          </a:p>
        </p:txBody>
      </p:sp>
      <mc:AlternateContent xmlns:mc="http://schemas.openxmlformats.org/markup-compatibility/2006" xmlns:a14="http://schemas.microsoft.com/office/drawing/2010/main">
        <mc:Choice Requires="a14">
          <p:sp>
            <p:nvSpPr>
              <p:cNvPr id="4" name="Text Placeholder 3">
                <a:extLst>
                  <a:ext uri="{FF2B5EF4-FFF2-40B4-BE49-F238E27FC236}">
                    <a16:creationId xmlns:a16="http://schemas.microsoft.com/office/drawing/2014/main" id="{0898B4DE-E291-1B98-1565-6730A0E5F827}"/>
                  </a:ext>
                </a:extLst>
              </p:cNvPr>
              <p:cNvSpPr>
                <a:spLocks noGrp="1"/>
              </p:cNvSpPr>
              <p:nvPr>
                <p:ph type="body" idx="1"/>
              </p:nvPr>
            </p:nvSpPr>
            <p:spPr>
              <a:xfrm>
                <a:off x="338735" y="666427"/>
                <a:ext cx="11514529" cy="5826448"/>
              </a:xfrm>
            </p:spPr>
            <p:txBody>
              <a:bodyPr/>
              <a:lstStyle/>
              <a:p>
                <a:pPr marL="50800" indent="0">
                  <a:buNone/>
                </a:pPr>
                <a:r>
                  <a:rPr lang="vi-VN" sz="2400" dirty="0"/>
                  <a:t>Kết quả triển khai hệ thống bằng phương pháp BOCV trên </a:t>
                </a:r>
                <a:r>
                  <a:rPr lang="vi-VN" sz="2400" dirty="0" err="1"/>
                  <a:t>Raspberry</a:t>
                </a:r>
                <a:r>
                  <a:rPr lang="vi-VN" sz="2400" dirty="0"/>
                  <a:t> </a:t>
                </a:r>
                <a:r>
                  <a:rPr lang="vi-VN" sz="2400" dirty="0" err="1"/>
                  <a:t>Pi</a:t>
                </a:r>
                <a:r>
                  <a:rPr lang="vi-VN" sz="2400" dirty="0"/>
                  <a:t>:</a:t>
                </a:r>
              </a:p>
              <a:p>
                <a:pPr marL="50800" indent="0">
                  <a:buNone/>
                </a:pPr>
                <a:endParaRPr lang="vi-VN" sz="2400" dirty="0"/>
              </a:p>
              <a:p>
                <a:pPr marL="50800" indent="0">
                  <a:buNone/>
                </a:pPr>
                <a:endParaRPr lang="vi-VN" sz="2400" dirty="0"/>
              </a:p>
              <a:p>
                <a:pPr marL="50800" indent="0">
                  <a:buNone/>
                </a:pPr>
                <a:endParaRPr lang="vi-VN" sz="2400" dirty="0"/>
              </a:p>
              <a:p>
                <a:pPr>
                  <a:buFont typeface="Arial" panose="020B0604020202020204" pitchFamily="34" charset="0"/>
                  <a:buChar char="•"/>
                </a:pPr>
                <a:endParaRPr lang="vi-VN" sz="2400" dirty="0"/>
              </a:p>
              <a:p>
                <a:pPr>
                  <a:buFont typeface="Arial" panose="020B0604020202020204" pitchFamily="34" charset="0"/>
                  <a:buChar char="•"/>
                </a:pPr>
                <a:endParaRPr lang="vi-VN" sz="2000" dirty="0"/>
              </a:p>
              <a:p>
                <a:pPr>
                  <a:buFont typeface="Arial" panose="020B0604020202020204" pitchFamily="34" charset="0"/>
                  <a:buChar char="•"/>
                </a:pPr>
                <a:endParaRPr lang="vi-VN" sz="2000" dirty="0"/>
              </a:p>
              <a:p>
                <a:pPr>
                  <a:buFont typeface="Arial" panose="020B0604020202020204" pitchFamily="34" charset="0"/>
                  <a:buChar char="•"/>
                </a:pPr>
                <a:endParaRPr lang="vi-VN" sz="2000" dirty="0"/>
              </a:p>
              <a:p>
                <a:pPr lvl="1"/>
                <a:r>
                  <a:rPr lang="vi-VN" sz="2000" dirty="0"/>
                  <a:t>Tổng thời gian thực hiện T = </a:t>
                </a:r>
                <a14:m>
                  <m:oMath xmlns:m="http://schemas.openxmlformats.org/officeDocument/2006/math">
                    <m:sSub>
                      <m:sSubPr>
                        <m:ctrlPr>
                          <a:rPr lang="vi-VN" sz="2000" b="0" i="1" smtClean="0">
                            <a:solidFill>
                              <a:srgbClr val="836967"/>
                            </a:solidFill>
                            <a:latin typeface="Cambria Math" panose="02040503050406030204" pitchFamily="18" charset="0"/>
                          </a:rPr>
                        </m:ctrlPr>
                      </m:sSubPr>
                      <m:e>
                        <m:r>
                          <m:rPr>
                            <m:sty m:val="p"/>
                          </m:rPr>
                          <a:rPr lang="vi-VN" sz="2000" b="0" i="0" smtClean="0">
                            <a:solidFill>
                              <a:srgbClr val="836967"/>
                            </a:solidFill>
                            <a:latin typeface="Cambria Math" panose="02040503050406030204" pitchFamily="18" charset="0"/>
                          </a:rPr>
                          <m:t>T</m:t>
                        </m:r>
                      </m:e>
                      <m:sub>
                        <m:r>
                          <m:rPr>
                            <m:sty m:val="p"/>
                          </m:rPr>
                          <a:rPr lang="vi-VN" sz="2000" b="0" i="1" smtClean="0">
                            <a:solidFill>
                              <a:srgbClr val="836967"/>
                            </a:solidFill>
                            <a:latin typeface="Cambria Math" panose="02040503050406030204" pitchFamily="18" charset="0"/>
                          </a:rPr>
                          <m:t>ROI</m:t>
                        </m:r>
                      </m:sub>
                    </m:sSub>
                  </m:oMath>
                </a14:m>
                <a:r>
                  <a:rPr lang="vi-VN" sz="2000" dirty="0"/>
                  <a:t> + </a:t>
                </a:r>
                <a14:m>
                  <m:oMath xmlns:m="http://schemas.openxmlformats.org/officeDocument/2006/math">
                    <m:sSub>
                      <m:sSubPr>
                        <m:ctrlPr>
                          <a:rPr lang="vi-VN" sz="2000" i="1">
                            <a:solidFill>
                              <a:srgbClr val="836967"/>
                            </a:solidFill>
                            <a:latin typeface="Cambria Math" panose="02040503050406030204" pitchFamily="18" charset="0"/>
                          </a:rPr>
                        </m:ctrlPr>
                      </m:sSubPr>
                      <m:e>
                        <m:r>
                          <m:rPr>
                            <m:sty m:val="p"/>
                          </m:rPr>
                          <a:rPr lang="vi-VN" sz="2000">
                            <a:solidFill>
                              <a:srgbClr val="836967"/>
                            </a:solidFill>
                            <a:latin typeface="Cambria Math" panose="02040503050406030204" pitchFamily="18" charset="0"/>
                          </a:rPr>
                          <m:t>T</m:t>
                        </m:r>
                      </m:e>
                      <m:sub>
                        <m:r>
                          <m:rPr>
                            <m:sty m:val="p"/>
                          </m:rPr>
                          <a:rPr lang="vi-VN" sz="2000">
                            <a:solidFill>
                              <a:srgbClr val="836967"/>
                            </a:solidFill>
                            <a:latin typeface="Cambria Math" panose="02040503050406030204" pitchFamily="18" charset="0"/>
                          </a:rPr>
                          <m:t>FE</m:t>
                        </m:r>
                      </m:sub>
                    </m:sSub>
                  </m:oMath>
                </a14:m>
                <a:r>
                  <a:rPr lang="vi-VN" sz="2000" dirty="0"/>
                  <a:t> + </a:t>
                </a:r>
                <a14:m>
                  <m:oMath xmlns:m="http://schemas.openxmlformats.org/officeDocument/2006/math">
                    <m:sSub>
                      <m:sSubPr>
                        <m:ctrlPr>
                          <a:rPr lang="vi-VN" sz="2000" i="1">
                            <a:solidFill>
                              <a:srgbClr val="836967"/>
                            </a:solidFill>
                            <a:latin typeface="Cambria Math" panose="02040503050406030204" pitchFamily="18" charset="0"/>
                          </a:rPr>
                        </m:ctrlPr>
                      </m:sSubPr>
                      <m:e>
                        <m:r>
                          <m:rPr>
                            <m:sty m:val="p"/>
                          </m:rPr>
                          <a:rPr lang="vi-VN" sz="2000">
                            <a:solidFill>
                              <a:srgbClr val="836967"/>
                            </a:solidFill>
                            <a:latin typeface="Cambria Math" panose="02040503050406030204" pitchFamily="18" charset="0"/>
                          </a:rPr>
                          <m:t>T</m:t>
                        </m:r>
                      </m:e>
                      <m:sub>
                        <m:r>
                          <m:rPr>
                            <m:sty m:val="p"/>
                          </m:rPr>
                          <a:rPr lang="vi-VN" sz="2000">
                            <a:solidFill>
                              <a:srgbClr val="836967"/>
                            </a:solidFill>
                            <a:latin typeface="Cambria Math" panose="02040503050406030204" pitchFamily="18" charset="0"/>
                          </a:rPr>
                          <m:t>M</m:t>
                        </m:r>
                      </m:sub>
                    </m:sSub>
                  </m:oMath>
                </a14:m>
                <a:r>
                  <a:rPr lang="vi-VN" sz="2000" b="1" dirty="0"/>
                  <a:t> </a:t>
                </a:r>
                <a:r>
                  <a:rPr lang="vi-VN" sz="2000" dirty="0"/>
                  <a:t>x n</a:t>
                </a:r>
              </a:p>
              <a:p>
                <a:pPr lvl="1"/>
                <a:r>
                  <a:rPr lang="vi-VN" sz="2000" dirty="0"/>
                  <a:t>n: số lượng ảnh đã định danh trong cơ sở dữ liệu</a:t>
                </a:r>
                <a:endParaRPr lang="en-US" sz="2000" dirty="0"/>
              </a:p>
              <a:p>
                <a:pPr lvl="1"/>
                <a:endParaRPr lang="vi-VN" sz="2000" dirty="0"/>
              </a:p>
              <a:p>
                <a:pPr marL="50800" indent="0">
                  <a:buNone/>
                </a:pPr>
                <a:endParaRPr lang="vi-VN" sz="2400" dirty="0"/>
              </a:p>
              <a:p>
                <a:endParaRPr lang="vi-VN" sz="2400" dirty="0"/>
              </a:p>
              <a:p>
                <a:pPr marL="50800" indent="0">
                  <a:buNone/>
                </a:pPr>
                <a:endParaRPr lang="vi-VN" sz="2400" dirty="0"/>
              </a:p>
              <a:p>
                <a:pPr marL="50800" indent="0">
                  <a:buNone/>
                </a:pPr>
                <a:endParaRPr lang="en-US" sz="2400" dirty="0"/>
              </a:p>
            </p:txBody>
          </p:sp>
        </mc:Choice>
        <mc:Fallback xmlns="">
          <p:sp>
            <p:nvSpPr>
              <p:cNvPr id="4" name="Text Placeholder 3">
                <a:extLst>
                  <a:ext uri="{FF2B5EF4-FFF2-40B4-BE49-F238E27FC236}">
                    <a16:creationId xmlns:a16="http://schemas.microsoft.com/office/drawing/2014/main" id="{0898B4DE-E291-1B98-1565-6730A0E5F827}"/>
                  </a:ext>
                </a:extLst>
              </p:cNvPr>
              <p:cNvSpPr>
                <a:spLocks noGrp="1" noRot="1" noChangeAspect="1" noMove="1" noResize="1" noEditPoints="1" noAdjustHandles="1" noChangeArrowheads="1" noChangeShapeType="1" noTextEdit="1"/>
              </p:cNvSpPr>
              <p:nvPr>
                <p:ph type="body" idx="1"/>
              </p:nvPr>
            </p:nvSpPr>
            <p:spPr>
              <a:xfrm>
                <a:off x="338735" y="666427"/>
                <a:ext cx="11514529" cy="5826448"/>
              </a:xfrm>
              <a:blipFill>
                <a:blip r:embed="rId2"/>
                <a:stretch>
                  <a:fillRect l="-42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graphicFrame>
            <p:nvGraphicFramePr>
              <p:cNvPr id="6" name="Table 5">
                <a:extLst>
                  <a:ext uri="{FF2B5EF4-FFF2-40B4-BE49-F238E27FC236}">
                    <a16:creationId xmlns:a16="http://schemas.microsoft.com/office/drawing/2014/main" id="{EEE590C2-13A4-8BDB-416A-E122C8582FB0}"/>
                  </a:ext>
                </a:extLst>
              </p:cNvPr>
              <p:cNvGraphicFramePr>
                <a:graphicFrameLocks noGrp="1"/>
              </p:cNvGraphicFramePr>
              <p:nvPr>
                <p:extLst>
                  <p:ext uri="{D42A27DB-BD31-4B8C-83A1-F6EECF244321}">
                    <p14:modId xmlns:p14="http://schemas.microsoft.com/office/powerpoint/2010/main" val="672249943"/>
                  </p:ext>
                </p:extLst>
              </p:nvPr>
            </p:nvGraphicFramePr>
            <p:xfrm>
              <a:off x="2031999" y="1379349"/>
              <a:ext cx="8128000" cy="2119129"/>
            </p:xfrm>
            <a:graphic>
              <a:graphicData uri="http://schemas.openxmlformats.org/drawingml/2006/table">
                <a:tbl>
                  <a:tblPr firstRow="1" bandRow="1">
                    <a:tableStyleId>{5C22544A-7EE6-4342-B048-85BDC9FD1C3A}</a:tableStyleId>
                  </a:tblPr>
                  <a:tblGrid>
                    <a:gridCol w="1579106">
                      <a:extLst>
                        <a:ext uri="{9D8B030D-6E8A-4147-A177-3AD203B41FA5}">
                          <a16:colId xmlns:a16="http://schemas.microsoft.com/office/drawing/2014/main" val="1575147842"/>
                        </a:ext>
                      </a:extLst>
                    </a:gridCol>
                    <a:gridCol w="1844298">
                      <a:extLst>
                        <a:ext uri="{9D8B030D-6E8A-4147-A177-3AD203B41FA5}">
                          <a16:colId xmlns:a16="http://schemas.microsoft.com/office/drawing/2014/main" val="3037155836"/>
                        </a:ext>
                      </a:extLst>
                    </a:gridCol>
                    <a:gridCol w="2681207">
                      <a:extLst>
                        <a:ext uri="{9D8B030D-6E8A-4147-A177-3AD203B41FA5}">
                          <a16:colId xmlns:a16="http://schemas.microsoft.com/office/drawing/2014/main" val="3732421404"/>
                        </a:ext>
                      </a:extLst>
                    </a:gridCol>
                    <a:gridCol w="2023389">
                      <a:extLst>
                        <a:ext uri="{9D8B030D-6E8A-4147-A177-3AD203B41FA5}">
                          <a16:colId xmlns:a16="http://schemas.microsoft.com/office/drawing/2014/main" val="188049914"/>
                        </a:ext>
                      </a:extLst>
                    </a:gridCol>
                  </a:tblGrid>
                  <a:tr h="597845">
                    <a:tc rowSpan="2">
                      <a:txBody>
                        <a:bodyPr/>
                        <a:lstStyle/>
                        <a:p>
                          <a:pPr algn="ctr"/>
                          <a:endParaRPr lang="vi-VN" sz="1800" dirty="0"/>
                        </a:p>
                        <a:p>
                          <a:pPr algn="ctr"/>
                          <a:r>
                            <a:rPr lang="vi-VN" sz="1800" dirty="0"/>
                            <a:t>Phương pháp</a:t>
                          </a:r>
                          <a:endParaRPr lang="en-US" sz="1800" dirty="0"/>
                        </a:p>
                      </a:txBody>
                      <a:tcPr/>
                    </a:tc>
                    <a:tc gridSpan="3">
                      <a:txBody>
                        <a:bodyPr/>
                        <a:lstStyle/>
                        <a:p>
                          <a:pPr algn="ctr"/>
                          <a:endParaRPr lang="vi-VN" sz="1800" dirty="0"/>
                        </a:p>
                        <a:p>
                          <a:pPr algn="ctr"/>
                          <a:r>
                            <a:rPr lang="vi-VN" sz="1800" dirty="0"/>
                            <a:t>Thời gian thực hiện</a:t>
                          </a:r>
                          <a:endParaRPr lang="en-US" sz="1800" dirty="0"/>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9744617"/>
                      </a:ext>
                    </a:extLst>
                  </a:tr>
                  <a:tr h="612836">
                    <a:tc vMerge="1">
                      <a:txBody>
                        <a:bodyPr/>
                        <a:lstStyle/>
                        <a:p>
                          <a:endParaRPr lang="en-US"/>
                        </a:p>
                      </a:txBody>
                      <a:tcPr/>
                    </a:tc>
                    <a:tc>
                      <a:txBody>
                        <a:bodyPr/>
                        <a:lstStyle/>
                        <a:p>
                          <a:pPr algn="ctr"/>
                          <a:r>
                            <a:rPr lang="vi-VN" sz="1800" b="1" dirty="0"/>
                            <a:t>Trích xuất ROI</a:t>
                          </a:r>
                        </a:p>
                        <a:p>
                          <a:pPr algn="ctr"/>
                          <a14:m>
                            <m:oMathPara xmlns:m="http://schemas.openxmlformats.org/officeDocument/2006/math">
                              <m:oMathParaPr>
                                <m:jc m:val="centerGroup"/>
                              </m:oMathParaPr>
                              <m:oMath xmlns:m="http://schemas.openxmlformats.org/officeDocument/2006/math">
                                <m:sSub>
                                  <m:sSubPr>
                                    <m:ctrlPr>
                                      <a:rPr lang="vi-VN" sz="1800" b="0" i="1" smtClean="0">
                                        <a:solidFill>
                                          <a:srgbClr val="836967"/>
                                        </a:solidFill>
                                        <a:latin typeface="Cambria Math" panose="02040503050406030204" pitchFamily="18" charset="0"/>
                                      </a:rPr>
                                    </m:ctrlPr>
                                  </m:sSubPr>
                                  <m:e>
                                    <m:r>
                                      <a:rPr lang="vi-VN" sz="1800" b="0" i="0" smtClean="0">
                                        <a:solidFill>
                                          <a:srgbClr val="836967"/>
                                        </a:solidFill>
                                        <a:latin typeface="Cambria Math" panose="02040503050406030204" pitchFamily="18" charset="0"/>
                                      </a:rPr>
                                      <m:t>(</m:t>
                                    </m:r>
                                    <m:r>
                                      <m:rPr>
                                        <m:sty m:val="p"/>
                                      </m:rPr>
                                      <a:rPr lang="vi-VN" sz="1800" b="0" i="0" smtClean="0">
                                        <a:solidFill>
                                          <a:srgbClr val="836967"/>
                                        </a:solidFill>
                                        <a:latin typeface="Cambria Math" panose="02040503050406030204" pitchFamily="18" charset="0"/>
                                      </a:rPr>
                                      <m:t>T</m:t>
                                    </m:r>
                                  </m:e>
                                  <m:sub>
                                    <m:r>
                                      <m:rPr>
                                        <m:sty m:val="p"/>
                                      </m:rPr>
                                      <a:rPr lang="vi-VN" sz="1800" b="0" i="1" smtClean="0">
                                        <a:solidFill>
                                          <a:srgbClr val="836967"/>
                                        </a:solidFill>
                                        <a:latin typeface="Cambria Math" panose="02040503050406030204" pitchFamily="18" charset="0"/>
                                      </a:rPr>
                                      <m:t>ROI</m:t>
                                    </m:r>
                                  </m:sub>
                                </m:sSub>
                                <m:r>
                                  <a:rPr lang="vi-VN" sz="1800" b="1" i="1" smtClean="0">
                                    <a:latin typeface="Cambria Math" panose="02040503050406030204" pitchFamily="18" charset="0"/>
                                  </a:rPr>
                                  <m:t>)</m:t>
                                </m:r>
                              </m:oMath>
                            </m:oMathPara>
                          </a14:m>
                          <a:endParaRPr lang="vi-VN" sz="1800" b="1" i="0" dirty="0"/>
                        </a:p>
                      </a:txBody>
                      <a:tcPr/>
                    </a:tc>
                    <a:tc>
                      <a:txBody>
                        <a:bodyPr/>
                        <a:lstStyle/>
                        <a:p>
                          <a:pPr algn="ctr"/>
                          <a:r>
                            <a:rPr lang="vi-VN" sz="1800" b="1" dirty="0"/>
                            <a:t>Trích chọn đặc trưng</a:t>
                          </a:r>
                        </a:p>
                        <a:p>
                          <a:pPr algn="ctr"/>
                          <a14:m>
                            <m:oMathPara xmlns:m="http://schemas.openxmlformats.org/officeDocument/2006/math">
                              <m:oMathParaPr>
                                <m:jc m:val="centerGroup"/>
                              </m:oMathParaPr>
                              <m:oMath xmlns:m="http://schemas.openxmlformats.org/officeDocument/2006/math">
                                <m:sSub>
                                  <m:sSubPr>
                                    <m:ctrlPr>
                                      <a:rPr lang="vi-VN" sz="1800" b="0" i="1" smtClean="0">
                                        <a:solidFill>
                                          <a:srgbClr val="836967"/>
                                        </a:solidFill>
                                        <a:latin typeface="Cambria Math" panose="02040503050406030204" pitchFamily="18" charset="0"/>
                                      </a:rPr>
                                    </m:ctrlPr>
                                  </m:sSubPr>
                                  <m:e>
                                    <m:r>
                                      <a:rPr lang="vi-VN" sz="1800" b="0" i="0" smtClean="0">
                                        <a:solidFill>
                                          <a:srgbClr val="836967"/>
                                        </a:solidFill>
                                        <a:latin typeface="Cambria Math" panose="02040503050406030204" pitchFamily="18" charset="0"/>
                                      </a:rPr>
                                      <m:t>(</m:t>
                                    </m:r>
                                    <m:r>
                                      <m:rPr>
                                        <m:sty m:val="p"/>
                                      </m:rPr>
                                      <a:rPr lang="vi-VN" sz="1800" b="0" i="0" smtClean="0">
                                        <a:solidFill>
                                          <a:srgbClr val="836967"/>
                                        </a:solidFill>
                                        <a:latin typeface="Cambria Math" panose="02040503050406030204" pitchFamily="18" charset="0"/>
                                      </a:rPr>
                                      <m:t>T</m:t>
                                    </m:r>
                                  </m:e>
                                  <m:sub>
                                    <m:r>
                                      <m:rPr>
                                        <m:sty m:val="p"/>
                                      </m:rPr>
                                      <a:rPr lang="vi-VN" sz="1800" b="0" i="0" smtClean="0">
                                        <a:solidFill>
                                          <a:srgbClr val="836967"/>
                                        </a:solidFill>
                                        <a:latin typeface="Cambria Math" panose="02040503050406030204" pitchFamily="18" charset="0"/>
                                      </a:rPr>
                                      <m:t>FE</m:t>
                                    </m:r>
                                  </m:sub>
                                </m:sSub>
                                <m:r>
                                  <a:rPr lang="vi-VN" sz="1800" b="1" i="1" smtClean="0">
                                    <a:latin typeface="Cambria Math" panose="02040503050406030204" pitchFamily="18" charset="0"/>
                                  </a:rPr>
                                  <m:t>)</m:t>
                                </m:r>
                              </m:oMath>
                            </m:oMathPara>
                          </a14:m>
                          <a:endParaRPr lang="en-US" sz="1800" b="1" dirty="0"/>
                        </a:p>
                      </a:txBody>
                      <a:tcPr/>
                    </a:tc>
                    <a:tc>
                      <a:txBody>
                        <a:bodyPr/>
                        <a:lstStyle/>
                        <a:p>
                          <a:pPr algn="ctr"/>
                          <a:r>
                            <a:rPr lang="vi-VN" sz="1800" b="1" dirty="0"/>
                            <a:t>Đối sánh ảnh</a:t>
                          </a:r>
                        </a:p>
                        <a:p>
                          <a:pPr algn="ctr"/>
                          <a14:m>
                            <m:oMathPara xmlns:m="http://schemas.openxmlformats.org/officeDocument/2006/math">
                              <m:oMathParaPr>
                                <m:jc m:val="centerGroup"/>
                              </m:oMathParaPr>
                              <m:oMath xmlns:m="http://schemas.openxmlformats.org/officeDocument/2006/math">
                                <m:sSub>
                                  <m:sSubPr>
                                    <m:ctrlPr>
                                      <a:rPr lang="vi-VN" sz="1800" b="0" i="1" smtClean="0">
                                        <a:solidFill>
                                          <a:srgbClr val="836967"/>
                                        </a:solidFill>
                                        <a:latin typeface="Cambria Math" panose="02040503050406030204" pitchFamily="18" charset="0"/>
                                      </a:rPr>
                                    </m:ctrlPr>
                                  </m:sSubPr>
                                  <m:e>
                                    <m:r>
                                      <a:rPr lang="vi-VN" sz="1800" b="0" i="0" smtClean="0">
                                        <a:solidFill>
                                          <a:srgbClr val="836967"/>
                                        </a:solidFill>
                                        <a:latin typeface="Cambria Math" panose="02040503050406030204" pitchFamily="18" charset="0"/>
                                      </a:rPr>
                                      <m:t>(</m:t>
                                    </m:r>
                                    <m:r>
                                      <m:rPr>
                                        <m:sty m:val="p"/>
                                      </m:rPr>
                                      <a:rPr lang="vi-VN" sz="1800" b="0" i="0" smtClean="0">
                                        <a:solidFill>
                                          <a:srgbClr val="836967"/>
                                        </a:solidFill>
                                        <a:latin typeface="Cambria Math" panose="02040503050406030204" pitchFamily="18" charset="0"/>
                                      </a:rPr>
                                      <m:t>T</m:t>
                                    </m:r>
                                  </m:e>
                                  <m:sub>
                                    <m:r>
                                      <m:rPr>
                                        <m:sty m:val="p"/>
                                      </m:rPr>
                                      <a:rPr lang="vi-VN" sz="1800" b="0" i="0" smtClean="0">
                                        <a:solidFill>
                                          <a:srgbClr val="836967"/>
                                        </a:solidFill>
                                        <a:latin typeface="Cambria Math" panose="02040503050406030204" pitchFamily="18" charset="0"/>
                                      </a:rPr>
                                      <m:t>M</m:t>
                                    </m:r>
                                  </m:sub>
                                </m:sSub>
                                <m:r>
                                  <a:rPr lang="vi-VN" sz="1800" b="1" i="1" smtClean="0">
                                    <a:latin typeface="Cambria Math" panose="02040503050406030204" pitchFamily="18" charset="0"/>
                                  </a:rPr>
                                  <m:t>)</m:t>
                                </m:r>
                              </m:oMath>
                            </m:oMathPara>
                          </a14:m>
                          <a:endParaRPr lang="en-US" sz="1800" b="1" dirty="0"/>
                        </a:p>
                      </a:txBody>
                      <a:tcPr/>
                    </a:tc>
                    <a:extLst>
                      <a:ext uri="{0D108BD9-81ED-4DB2-BD59-A6C34878D82A}">
                        <a16:rowId xmlns:a16="http://schemas.microsoft.com/office/drawing/2014/main" val="3704829172"/>
                      </a:ext>
                    </a:extLst>
                  </a:tr>
                  <a:tr h="838969">
                    <a:tc>
                      <a:txBody>
                        <a:bodyPr/>
                        <a:lstStyle/>
                        <a:p>
                          <a:pPr algn="ctr"/>
                          <a:endParaRPr lang="vi-VN" sz="1800" dirty="0"/>
                        </a:p>
                        <a:p>
                          <a:pPr algn="ctr"/>
                          <a:r>
                            <a:rPr lang="vi-VN" sz="1800" dirty="0"/>
                            <a:t>BOCV</a:t>
                          </a:r>
                          <a:endParaRPr lang="en-US" sz="1800" dirty="0"/>
                        </a:p>
                      </a:txBody>
                      <a:tcPr/>
                    </a:tc>
                    <a:tc>
                      <a:txBody>
                        <a:bodyPr/>
                        <a:lstStyle/>
                        <a:p>
                          <a:pPr algn="ctr"/>
                          <a:endParaRPr lang="vi-VN" sz="1800" b="1" dirty="0"/>
                        </a:p>
                        <a:p>
                          <a:pPr algn="ctr"/>
                          <a:r>
                            <a:rPr lang="vi-VN" sz="1800" b="1" dirty="0"/>
                            <a:t>4.7s</a:t>
                          </a:r>
                          <a:endParaRPr lang="en-US" sz="1800" b="1" dirty="0"/>
                        </a:p>
                      </a:txBody>
                      <a:tcPr/>
                    </a:tc>
                    <a:tc>
                      <a:txBody>
                        <a:bodyPr/>
                        <a:lstStyle/>
                        <a:p>
                          <a:pPr algn="ctr"/>
                          <a:endParaRPr lang="vi-VN" sz="1800" b="1" dirty="0"/>
                        </a:p>
                        <a:p>
                          <a:pPr algn="ctr"/>
                          <a:r>
                            <a:rPr lang="vi-VN" sz="1800" b="1" dirty="0"/>
                            <a:t>12.1s</a:t>
                          </a:r>
                          <a:endParaRPr lang="en-US" sz="1800" b="1" dirty="0"/>
                        </a:p>
                      </a:txBody>
                      <a:tcPr/>
                    </a:tc>
                    <a:tc>
                      <a:txBody>
                        <a:bodyPr/>
                        <a:lstStyle/>
                        <a:p>
                          <a:pPr algn="ctr"/>
                          <a:endParaRPr lang="vi-VN" sz="1800" b="1" dirty="0"/>
                        </a:p>
                        <a:p>
                          <a:pPr algn="ctr"/>
                          <a:r>
                            <a:rPr lang="vi-VN" sz="1800" b="1" dirty="0"/>
                            <a:t>0.02s</a:t>
                          </a:r>
                          <a:endParaRPr lang="en-US" sz="1800" b="1" dirty="0"/>
                        </a:p>
                      </a:txBody>
                      <a:tcPr/>
                    </a:tc>
                    <a:extLst>
                      <a:ext uri="{0D108BD9-81ED-4DB2-BD59-A6C34878D82A}">
                        <a16:rowId xmlns:a16="http://schemas.microsoft.com/office/drawing/2014/main" val="432294170"/>
                      </a:ext>
                    </a:extLst>
                  </a:tr>
                </a:tbl>
              </a:graphicData>
            </a:graphic>
          </p:graphicFrame>
        </mc:Choice>
        <mc:Fallback xmlns="">
          <p:graphicFrame>
            <p:nvGraphicFramePr>
              <p:cNvPr id="6" name="Table 5">
                <a:extLst>
                  <a:ext uri="{FF2B5EF4-FFF2-40B4-BE49-F238E27FC236}">
                    <a16:creationId xmlns:a16="http://schemas.microsoft.com/office/drawing/2014/main" id="{EEE590C2-13A4-8BDB-416A-E122C8582FB0}"/>
                  </a:ext>
                </a:extLst>
              </p:cNvPr>
              <p:cNvGraphicFramePr>
                <a:graphicFrameLocks noGrp="1"/>
              </p:cNvGraphicFramePr>
              <p:nvPr>
                <p:extLst>
                  <p:ext uri="{D42A27DB-BD31-4B8C-83A1-F6EECF244321}">
                    <p14:modId xmlns:p14="http://schemas.microsoft.com/office/powerpoint/2010/main" val="672249943"/>
                  </p:ext>
                </p:extLst>
              </p:nvPr>
            </p:nvGraphicFramePr>
            <p:xfrm>
              <a:off x="2031999" y="1379349"/>
              <a:ext cx="8128000" cy="2119129"/>
            </p:xfrm>
            <a:graphic>
              <a:graphicData uri="http://schemas.openxmlformats.org/drawingml/2006/table">
                <a:tbl>
                  <a:tblPr firstRow="1" bandRow="1">
                    <a:tableStyleId>{5C22544A-7EE6-4342-B048-85BDC9FD1C3A}</a:tableStyleId>
                  </a:tblPr>
                  <a:tblGrid>
                    <a:gridCol w="1579106">
                      <a:extLst>
                        <a:ext uri="{9D8B030D-6E8A-4147-A177-3AD203B41FA5}">
                          <a16:colId xmlns:a16="http://schemas.microsoft.com/office/drawing/2014/main" val="1575147842"/>
                        </a:ext>
                      </a:extLst>
                    </a:gridCol>
                    <a:gridCol w="1844298">
                      <a:extLst>
                        <a:ext uri="{9D8B030D-6E8A-4147-A177-3AD203B41FA5}">
                          <a16:colId xmlns:a16="http://schemas.microsoft.com/office/drawing/2014/main" val="3037155836"/>
                        </a:ext>
                      </a:extLst>
                    </a:gridCol>
                    <a:gridCol w="2681207">
                      <a:extLst>
                        <a:ext uri="{9D8B030D-6E8A-4147-A177-3AD203B41FA5}">
                          <a16:colId xmlns:a16="http://schemas.microsoft.com/office/drawing/2014/main" val="3732421404"/>
                        </a:ext>
                      </a:extLst>
                    </a:gridCol>
                    <a:gridCol w="2023389">
                      <a:extLst>
                        <a:ext uri="{9D8B030D-6E8A-4147-A177-3AD203B41FA5}">
                          <a16:colId xmlns:a16="http://schemas.microsoft.com/office/drawing/2014/main" val="188049914"/>
                        </a:ext>
                      </a:extLst>
                    </a:gridCol>
                  </a:tblGrid>
                  <a:tr h="640080">
                    <a:tc rowSpan="2">
                      <a:txBody>
                        <a:bodyPr/>
                        <a:lstStyle/>
                        <a:p>
                          <a:pPr algn="ctr"/>
                          <a:endParaRPr lang="vi-VN" sz="1800" dirty="0"/>
                        </a:p>
                        <a:p>
                          <a:pPr algn="ctr"/>
                          <a:r>
                            <a:rPr lang="vi-VN" sz="1800" dirty="0"/>
                            <a:t>Phương pháp</a:t>
                          </a:r>
                          <a:endParaRPr lang="en-US" sz="1800" dirty="0"/>
                        </a:p>
                      </a:txBody>
                      <a:tcPr/>
                    </a:tc>
                    <a:tc gridSpan="3">
                      <a:txBody>
                        <a:bodyPr/>
                        <a:lstStyle/>
                        <a:p>
                          <a:pPr algn="ctr"/>
                          <a:endParaRPr lang="vi-VN" sz="1800" dirty="0"/>
                        </a:p>
                        <a:p>
                          <a:pPr algn="ctr"/>
                          <a:r>
                            <a:rPr lang="vi-VN" sz="1800" dirty="0"/>
                            <a:t>Thời gian thực hiện</a:t>
                          </a:r>
                          <a:endParaRPr lang="en-US" sz="1800" dirty="0"/>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9744617"/>
                      </a:ext>
                    </a:extLst>
                  </a:tr>
                  <a:tr h="640080">
                    <a:tc vMerge="1">
                      <a:txBody>
                        <a:bodyPr/>
                        <a:lstStyle/>
                        <a:p>
                          <a:endParaRPr lang="en-US"/>
                        </a:p>
                      </a:txBody>
                      <a:tcPr/>
                    </a:tc>
                    <a:tc>
                      <a:txBody>
                        <a:bodyPr/>
                        <a:lstStyle/>
                        <a:p>
                          <a:endParaRPr lang="en-US"/>
                        </a:p>
                      </a:txBody>
                      <a:tcPr>
                        <a:blipFill>
                          <a:blip r:embed="rId3"/>
                          <a:stretch>
                            <a:fillRect l="-85809" t="-100952" r="-256106" b="-133333"/>
                          </a:stretch>
                        </a:blipFill>
                      </a:tcPr>
                    </a:tc>
                    <a:tc>
                      <a:txBody>
                        <a:bodyPr/>
                        <a:lstStyle/>
                        <a:p>
                          <a:endParaRPr lang="en-US"/>
                        </a:p>
                      </a:txBody>
                      <a:tcPr>
                        <a:blipFill>
                          <a:blip r:embed="rId3"/>
                          <a:stretch>
                            <a:fillRect l="-127955" t="-100952" r="-76364" b="-133333"/>
                          </a:stretch>
                        </a:blipFill>
                      </a:tcPr>
                    </a:tc>
                    <a:tc>
                      <a:txBody>
                        <a:bodyPr/>
                        <a:lstStyle/>
                        <a:p>
                          <a:endParaRPr lang="en-US"/>
                        </a:p>
                      </a:txBody>
                      <a:tcPr>
                        <a:blipFill>
                          <a:blip r:embed="rId3"/>
                          <a:stretch>
                            <a:fillRect l="-302108" t="-100952" r="-1205" b="-133333"/>
                          </a:stretch>
                        </a:blipFill>
                      </a:tcPr>
                    </a:tc>
                    <a:extLst>
                      <a:ext uri="{0D108BD9-81ED-4DB2-BD59-A6C34878D82A}">
                        <a16:rowId xmlns:a16="http://schemas.microsoft.com/office/drawing/2014/main" val="3704829172"/>
                      </a:ext>
                    </a:extLst>
                  </a:tr>
                  <a:tr h="838969">
                    <a:tc>
                      <a:txBody>
                        <a:bodyPr/>
                        <a:lstStyle/>
                        <a:p>
                          <a:pPr algn="ctr"/>
                          <a:endParaRPr lang="vi-VN" sz="1800" dirty="0"/>
                        </a:p>
                        <a:p>
                          <a:pPr algn="ctr"/>
                          <a:r>
                            <a:rPr lang="vi-VN" sz="1800" dirty="0"/>
                            <a:t>BOCV</a:t>
                          </a:r>
                          <a:endParaRPr lang="en-US" sz="1800" dirty="0"/>
                        </a:p>
                      </a:txBody>
                      <a:tcPr/>
                    </a:tc>
                    <a:tc>
                      <a:txBody>
                        <a:bodyPr/>
                        <a:lstStyle/>
                        <a:p>
                          <a:pPr algn="ctr"/>
                          <a:endParaRPr lang="vi-VN" sz="1800" b="1" dirty="0"/>
                        </a:p>
                        <a:p>
                          <a:pPr algn="ctr"/>
                          <a:r>
                            <a:rPr lang="vi-VN" sz="1800" b="1" dirty="0"/>
                            <a:t>4.7s</a:t>
                          </a:r>
                          <a:endParaRPr lang="en-US" sz="1800" b="1" dirty="0"/>
                        </a:p>
                      </a:txBody>
                      <a:tcPr/>
                    </a:tc>
                    <a:tc>
                      <a:txBody>
                        <a:bodyPr/>
                        <a:lstStyle/>
                        <a:p>
                          <a:pPr algn="ctr"/>
                          <a:endParaRPr lang="vi-VN" sz="1800" b="1" dirty="0"/>
                        </a:p>
                        <a:p>
                          <a:pPr algn="ctr"/>
                          <a:r>
                            <a:rPr lang="vi-VN" sz="1800" b="1" dirty="0"/>
                            <a:t>12.1s</a:t>
                          </a:r>
                          <a:endParaRPr lang="en-US" sz="1800" b="1" dirty="0"/>
                        </a:p>
                      </a:txBody>
                      <a:tcPr/>
                    </a:tc>
                    <a:tc>
                      <a:txBody>
                        <a:bodyPr/>
                        <a:lstStyle/>
                        <a:p>
                          <a:pPr algn="ctr"/>
                          <a:endParaRPr lang="vi-VN" sz="1800" b="1" dirty="0"/>
                        </a:p>
                        <a:p>
                          <a:pPr algn="ctr"/>
                          <a:r>
                            <a:rPr lang="vi-VN" sz="1800" b="1" dirty="0"/>
                            <a:t>0.02s</a:t>
                          </a:r>
                          <a:endParaRPr lang="en-US" sz="1800" b="1" dirty="0"/>
                        </a:p>
                      </a:txBody>
                      <a:tcPr/>
                    </a:tc>
                    <a:extLst>
                      <a:ext uri="{0D108BD9-81ED-4DB2-BD59-A6C34878D82A}">
                        <a16:rowId xmlns:a16="http://schemas.microsoft.com/office/drawing/2014/main" val="432294170"/>
                      </a:ext>
                    </a:extLst>
                  </a:tr>
                </a:tbl>
              </a:graphicData>
            </a:graphic>
          </p:graphicFrame>
        </mc:Fallback>
      </mc:AlternateContent>
    </p:spTree>
    <p:extLst>
      <p:ext uri="{BB962C8B-B14F-4D97-AF65-F5344CB8AC3E}">
        <p14:creationId xmlns:p14="http://schemas.microsoft.com/office/powerpoint/2010/main" val="222295753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08931F1-3394-E429-3F4E-1F2A7C25101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35</a:t>
            </a:fld>
            <a:endParaRPr lang="en-US"/>
          </a:p>
        </p:txBody>
      </p:sp>
      <p:sp>
        <p:nvSpPr>
          <p:cNvPr id="3" name="Title 2">
            <a:extLst>
              <a:ext uri="{FF2B5EF4-FFF2-40B4-BE49-F238E27FC236}">
                <a16:creationId xmlns:a16="http://schemas.microsoft.com/office/drawing/2014/main" id="{DBD3C95C-A095-AE49-D0AC-D1DFDE8B113F}"/>
              </a:ext>
            </a:extLst>
          </p:cNvPr>
          <p:cNvSpPr>
            <a:spLocks noGrp="1"/>
          </p:cNvSpPr>
          <p:nvPr>
            <p:ph type="title"/>
          </p:nvPr>
        </p:nvSpPr>
        <p:spPr/>
        <p:txBody>
          <a:bodyPr/>
          <a:lstStyle/>
          <a:p>
            <a:r>
              <a:rPr lang="vi-VN" dirty="0"/>
              <a:t>IV. TRIỂN KHAI VÀ KẾT QUẢ THỰC NGHIỆM</a:t>
            </a:r>
            <a:endParaRPr lang="en-US" dirty="0"/>
          </a:p>
        </p:txBody>
      </p:sp>
      <p:sp>
        <p:nvSpPr>
          <p:cNvPr id="4" name="Text Placeholder 3">
            <a:extLst>
              <a:ext uri="{FF2B5EF4-FFF2-40B4-BE49-F238E27FC236}">
                <a16:creationId xmlns:a16="http://schemas.microsoft.com/office/drawing/2014/main" id="{0898B4DE-E291-1B98-1565-6730A0E5F827}"/>
              </a:ext>
            </a:extLst>
          </p:cNvPr>
          <p:cNvSpPr>
            <a:spLocks noGrp="1"/>
          </p:cNvSpPr>
          <p:nvPr>
            <p:ph type="body" idx="1"/>
          </p:nvPr>
        </p:nvSpPr>
        <p:spPr>
          <a:xfrm>
            <a:off x="338735" y="666427"/>
            <a:ext cx="11514529" cy="5826448"/>
          </a:xfrm>
        </p:spPr>
        <p:txBody>
          <a:bodyPr/>
          <a:lstStyle/>
          <a:p>
            <a:pPr marL="50800" indent="0">
              <a:buNone/>
            </a:pPr>
            <a:r>
              <a:rPr lang="vi-VN" sz="2400" dirty="0"/>
              <a:t>Kết quả triển khai hệ thống bằng phương pháp BOCV trên </a:t>
            </a:r>
            <a:r>
              <a:rPr lang="vi-VN" sz="2400" dirty="0" err="1"/>
              <a:t>Raspberry</a:t>
            </a:r>
            <a:r>
              <a:rPr lang="vi-VN" sz="2400" dirty="0"/>
              <a:t> </a:t>
            </a:r>
            <a:r>
              <a:rPr lang="vi-VN" sz="2400" dirty="0" err="1"/>
              <a:t>Pi</a:t>
            </a:r>
            <a:r>
              <a:rPr lang="vi-VN" sz="2400" dirty="0"/>
              <a:t>:</a:t>
            </a:r>
          </a:p>
          <a:p>
            <a:pPr marL="50800" indent="0">
              <a:buNone/>
            </a:pPr>
            <a:endParaRPr lang="vi-VN" sz="2400" dirty="0"/>
          </a:p>
          <a:p>
            <a:pPr marL="50800" indent="0">
              <a:buNone/>
            </a:pPr>
            <a:endParaRPr lang="vi-VN" sz="2400" dirty="0"/>
          </a:p>
          <a:p>
            <a:pPr marL="50800" indent="0">
              <a:buNone/>
            </a:pPr>
            <a:endParaRPr lang="vi-VN" sz="2400" dirty="0"/>
          </a:p>
          <a:p>
            <a:pPr>
              <a:buFont typeface="Arial" panose="020B0604020202020204" pitchFamily="34" charset="0"/>
              <a:buChar char="•"/>
            </a:pPr>
            <a:endParaRPr lang="vi-VN" sz="2400" dirty="0"/>
          </a:p>
          <a:p>
            <a:pPr>
              <a:buFont typeface="Arial" panose="020B0604020202020204" pitchFamily="34" charset="0"/>
              <a:buChar char="•"/>
            </a:pPr>
            <a:endParaRPr lang="vi-VN" sz="2000" dirty="0"/>
          </a:p>
          <a:p>
            <a:pPr>
              <a:buFont typeface="Arial" panose="020B0604020202020204" pitchFamily="34" charset="0"/>
              <a:buChar char="•"/>
            </a:pPr>
            <a:endParaRPr lang="vi-VN" sz="2000" dirty="0"/>
          </a:p>
          <a:p>
            <a:pPr>
              <a:buFont typeface="Arial" panose="020B0604020202020204" pitchFamily="34" charset="0"/>
              <a:buChar char="•"/>
            </a:pPr>
            <a:endParaRPr lang="vi-VN" sz="2000" dirty="0"/>
          </a:p>
          <a:p>
            <a:pPr lvl="1"/>
            <a:endParaRPr lang="vi-VN" sz="2000" dirty="0"/>
          </a:p>
          <a:p>
            <a:pPr marL="50800" indent="0">
              <a:buNone/>
            </a:pPr>
            <a:endParaRPr lang="vi-VN" sz="2400" dirty="0"/>
          </a:p>
          <a:p>
            <a:endParaRPr lang="vi-VN" sz="2400" dirty="0"/>
          </a:p>
          <a:p>
            <a:pPr marL="50800" indent="0">
              <a:buNone/>
            </a:pPr>
            <a:endParaRPr lang="vi-VN" sz="2400" dirty="0"/>
          </a:p>
          <a:p>
            <a:pPr marL="50800" indent="0">
              <a:buNone/>
            </a:pPr>
            <a:endParaRPr lang="en-US" sz="2400" dirty="0"/>
          </a:p>
        </p:txBody>
      </p:sp>
      <mc:AlternateContent xmlns:mc="http://schemas.openxmlformats.org/markup-compatibility/2006" xmlns:a14="http://schemas.microsoft.com/office/drawing/2010/main">
        <mc:Choice Requires="a14">
          <p:graphicFrame>
            <p:nvGraphicFramePr>
              <p:cNvPr id="6" name="Table 5">
                <a:extLst>
                  <a:ext uri="{FF2B5EF4-FFF2-40B4-BE49-F238E27FC236}">
                    <a16:creationId xmlns:a16="http://schemas.microsoft.com/office/drawing/2014/main" id="{EEE590C2-13A4-8BDB-416A-E122C8582FB0}"/>
                  </a:ext>
                </a:extLst>
              </p:cNvPr>
              <p:cNvGraphicFramePr>
                <a:graphicFrameLocks noGrp="1"/>
              </p:cNvGraphicFramePr>
              <p:nvPr>
                <p:extLst>
                  <p:ext uri="{D42A27DB-BD31-4B8C-83A1-F6EECF244321}">
                    <p14:modId xmlns:p14="http://schemas.microsoft.com/office/powerpoint/2010/main" val="2815057023"/>
                  </p:ext>
                </p:extLst>
              </p:nvPr>
            </p:nvGraphicFramePr>
            <p:xfrm>
              <a:off x="2031999" y="1379349"/>
              <a:ext cx="8128000" cy="2152541"/>
            </p:xfrm>
            <a:graphic>
              <a:graphicData uri="http://schemas.openxmlformats.org/drawingml/2006/table">
                <a:tbl>
                  <a:tblPr firstRow="1" bandRow="1">
                    <a:tableStyleId>{5C22544A-7EE6-4342-B048-85BDC9FD1C3A}</a:tableStyleId>
                  </a:tblPr>
                  <a:tblGrid>
                    <a:gridCol w="1579106">
                      <a:extLst>
                        <a:ext uri="{9D8B030D-6E8A-4147-A177-3AD203B41FA5}">
                          <a16:colId xmlns:a16="http://schemas.microsoft.com/office/drawing/2014/main" val="1575147842"/>
                        </a:ext>
                      </a:extLst>
                    </a:gridCol>
                    <a:gridCol w="1844298">
                      <a:extLst>
                        <a:ext uri="{9D8B030D-6E8A-4147-A177-3AD203B41FA5}">
                          <a16:colId xmlns:a16="http://schemas.microsoft.com/office/drawing/2014/main" val="3037155836"/>
                        </a:ext>
                      </a:extLst>
                    </a:gridCol>
                    <a:gridCol w="2681207">
                      <a:extLst>
                        <a:ext uri="{9D8B030D-6E8A-4147-A177-3AD203B41FA5}">
                          <a16:colId xmlns:a16="http://schemas.microsoft.com/office/drawing/2014/main" val="3732421404"/>
                        </a:ext>
                      </a:extLst>
                    </a:gridCol>
                    <a:gridCol w="2023389">
                      <a:extLst>
                        <a:ext uri="{9D8B030D-6E8A-4147-A177-3AD203B41FA5}">
                          <a16:colId xmlns:a16="http://schemas.microsoft.com/office/drawing/2014/main" val="188049914"/>
                        </a:ext>
                      </a:extLst>
                    </a:gridCol>
                  </a:tblGrid>
                  <a:tr h="612733">
                    <a:tc rowSpan="2">
                      <a:txBody>
                        <a:bodyPr/>
                        <a:lstStyle/>
                        <a:p>
                          <a:pPr algn="ctr"/>
                          <a:endParaRPr lang="vi-VN" sz="1800" dirty="0"/>
                        </a:p>
                        <a:p>
                          <a:pPr algn="ctr"/>
                          <a:r>
                            <a:rPr lang="vi-VN" sz="1800" dirty="0"/>
                            <a:t>Phương pháp</a:t>
                          </a:r>
                          <a:endParaRPr lang="en-US" sz="1800" dirty="0"/>
                        </a:p>
                      </a:txBody>
                      <a:tcPr/>
                    </a:tc>
                    <a:tc gridSpan="3">
                      <a:txBody>
                        <a:bodyPr/>
                        <a:lstStyle/>
                        <a:p>
                          <a:pPr algn="ctr"/>
                          <a:endParaRPr lang="vi-VN" sz="1800" dirty="0"/>
                        </a:p>
                        <a:p>
                          <a:pPr algn="ctr"/>
                          <a:r>
                            <a:rPr lang="vi-VN" sz="1800" dirty="0"/>
                            <a:t>Thời gian thực hiện</a:t>
                          </a:r>
                          <a:endParaRPr lang="en-US" sz="1800" dirty="0"/>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9744617"/>
                      </a:ext>
                    </a:extLst>
                  </a:tr>
                  <a:tr h="637243">
                    <a:tc vMerge="1">
                      <a:txBody>
                        <a:bodyPr/>
                        <a:lstStyle/>
                        <a:p>
                          <a:endParaRPr lang="en-US"/>
                        </a:p>
                      </a:txBody>
                      <a:tcPr/>
                    </a:tc>
                    <a:tc>
                      <a:txBody>
                        <a:bodyPr/>
                        <a:lstStyle/>
                        <a:p>
                          <a:pPr algn="ctr"/>
                          <a:r>
                            <a:rPr lang="vi-VN" sz="1800" b="1" dirty="0"/>
                            <a:t>Trích xuất ROI</a:t>
                          </a:r>
                        </a:p>
                        <a:p>
                          <a:pPr algn="ctr"/>
                          <a14:m>
                            <m:oMathPara xmlns:m="http://schemas.openxmlformats.org/officeDocument/2006/math">
                              <m:oMathParaPr>
                                <m:jc m:val="centerGroup"/>
                              </m:oMathParaPr>
                              <m:oMath xmlns:m="http://schemas.openxmlformats.org/officeDocument/2006/math">
                                <m:sSub>
                                  <m:sSubPr>
                                    <m:ctrlPr>
                                      <a:rPr lang="vi-VN" sz="1800" b="0" i="1" smtClean="0">
                                        <a:solidFill>
                                          <a:srgbClr val="836967"/>
                                        </a:solidFill>
                                        <a:latin typeface="Cambria Math" panose="02040503050406030204" pitchFamily="18" charset="0"/>
                                      </a:rPr>
                                    </m:ctrlPr>
                                  </m:sSubPr>
                                  <m:e>
                                    <m:r>
                                      <a:rPr lang="vi-VN" sz="1800" b="0" i="0" smtClean="0">
                                        <a:solidFill>
                                          <a:srgbClr val="836967"/>
                                        </a:solidFill>
                                        <a:latin typeface="Cambria Math" panose="02040503050406030204" pitchFamily="18" charset="0"/>
                                      </a:rPr>
                                      <m:t>(</m:t>
                                    </m:r>
                                    <m:r>
                                      <m:rPr>
                                        <m:sty m:val="p"/>
                                      </m:rPr>
                                      <a:rPr lang="vi-VN" sz="1800" b="0" i="0" smtClean="0">
                                        <a:solidFill>
                                          <a:srgbClr val="836967"/>
                                        </a:solidFill>
                                        <a:latin typeface="Cambria Math" panose="02040503050406030204" pitchFamily="18" charset="0"/>
                                      </a:rPr>
                                      <m:t>T</m:t>
                                    </m:r>
                                  </m:e>
                                  <m:sub>
                                    <m:r>
                                      <m:rPr>
                                        <m:sty m:val="p"/>
                                      </m:rPr>
                                      <a:rPr lang="vi-VN" sz="1800" b="0" i="1" smtClean="0">
                                        <a:solidFill>
                                          <a:srgbClr val="836967"/>
                                        </a:solidFill>
                                        <a:latin typeface="Cambria Math" panose="02040503050406030204" pitchFamily="18" charset="0"/>
                                      </a:rPr>
                                      <m:t>ROI</m:t>
                                    </m:r>
                                  </m:sub>
                                </m:sSub>
                                <m:r>
                                  <a:rPr lang="vi-VN" sz="1800" b="1" i="1" smtClean="0">
                                    <a:latin typeface="Cambria Math" panose="02040503050406030204" pitchFamily="18" charset="0"/>
                                  </a:rPr>
                                  <m:t>)</m:t>
                                </m:r>
                              </m:oMath>
                            </m:oMathPara>
                          </a14:m>
                          <a:endParaRPr lang="vi-VN" sz="1800" b="1" i="0" dirty="0"/>
                        </a:p>
                      </a:txBody>
                      <a:tcPr/>
                    </a:tc>
                    <a:tc>
                      <a:txBody>
                        <a:bodyPr/>
                        <a:lstStyle/>
                        <a:p>
                          <a:pPr algn="ctr"/>
                          <a:r>
                            <a:rPr lang="vi-VN" sz="1800" b="1" dirty="0"/>
                            <a:t>Trích chọn đặc trưng</a:t>
                          </a:r>
                        </a:p>
                        <a:p>
                          <a:pPr algn="ctr"/>
                          <a14:m>
                            <m:oMathPara xmlns:m="http://schemas.openxmlformats.org/officeDocument/2006/math">
                              <m:oMathParaPr>
                                <m:jc m:val="centerGroup"/>
                              </m:oMathParaPr>
                              <m:oMath xmlns:m="http://schemas.openxmlformats.org/officeDocument/2006/math">
                                <m:sSub>
                                  <m:sSubPr>
                                    <m:ctrlPr>
                                      <a:rPr lang="vi-VN" sz="1800" b="0" i="1" smtClean="0">
                                        <a:solidFill>
                                          <a:srgbClr val="836967"/>
                                        </a:solidFill>
                                        <a:latin typeface="Cambria Math" panose="02040503050406030204" pitchFamily="18" charset="0"/>
                                      </a:rPr>
                                    </m:ctrlPr>
                                  </m:sSubPr>
                                  <m:e>
                                    <m:r>
                                      <a:rPr lang="vi-VN" sz="1800" b="0" i="0" smtClean="0">
                                        <a:solidFill>
                                          <a:srgbClr val="836967"/>
                                        </a:solidFill>
                                        <a:latin typeface="Cambria Math" panose="02040503050406030204" pitchFamily="18" charset="0"/>
                                      </a:rPr>
                                      <m:t>(</m:t>
                                    </m:r>
                                    <m:r>
                                      <m:rPr>
                                        <m:sty m:val="p"/>
                                      </m:rPr>
                                      <a:rPr lang="vi-VN" sz="1800" b="0" i="0" smtClean="0">
                                        <a:solidFill>
                                          <a:srgbClr val="836967"/>
                                        </a:solidFill>
                                        <a:latin typeface="Cambria Math" panose="02040503050406030204" pitchFamily="18" charset="0"/>
                                      </a:rPr>
                                      <m:t>T</m:t>
                                    </m:r>
                                  </m:e>
                                  <m:sub>
                                    <m:r>
                                      <m:rPr>
                                        <m:sty m:val="p"/>
                                      </m:rPr>
                                      <a:rPr lang="vi-VN" sz="1800" b="0" i="0" smtClean="0">
                                        <a:solidFill>
                                          <a:srgbClr val="836967"/>
                                        </a:solidFill>
                                        <a:latin typeface="Cambria Math" panose="02040503050406030204" pitchFamily="18" charset="0"/>
                                      </a:rPr>
                                      <m:t>FE</m:t>
                                    </m:r>
                                  </m:sub>
                                </m:sSub>
                                <m:r>
                                  <a:rPr lang="vi-VN" sz="1800" b="1" i="1" smtClean="0">
                                    <a:latin typeface="Cambria Math" panose="02040503050406030204" pitchFamily="18" charset="0"/>
                                  </a:rPr>
                                  <m:t>)</m:t>
                                </m:r>
                              </m:oMath>
                            </m:oMathPara>
                          </a14:m>
                          <a:endParaRPr lang="en-US" sz="1800" b="1" dirty="0"/>
                        </a:p>
                      </a:txBody>
                      <a:tcPr/>
                    </a:tc>
                    <a:tc>
                      <a:txBody>
                        <a:bodyPr/>
                        <a:lstStyle/>
                        <a:p>
                          <a:pPr algn="ctr"/>
                          <a:r>
                            <a:rPr lang="vi-VN" sz="1800" b="1" dirty="0"/>
                            <a:t>Đối sánh ảnh</a:t>
                          </a:r>
                        </a:p>
                        <a:p>
                          <a:pPr algn="ctr"/>
                          <a14:m>
                            <m:oMathPara xmlns:m="http://schemas.openxmlformats.org/officeDocument/2006/math">
                              <m:oMathParaPr>
                                <m:jc m:val="centerGroup"/>
                              </m:oMathParaPr>
                              <m:oMath xmlns:m="http://schemas.openxmlformats.org/officeDocument/2006/math">
                                <m:sSub>
                                  <m:sSubPr>
                                    <m:ctrlPr>
                                      <a:rPr lang="vi-VN" sz="1800" b="0" i="1" smtClean="0">
                                        <a:solidFill>
                                          <a:srgbClr val="836967"/>
                                        </a:solidFill>
                                        <a:latin typeface="Cambria Math" panose="02040503050406030204" pitchFamily="18" charset="0"/>
                                      </a:rPr>
                                    </m:ctrlPr>
                                  </m:sSubPr>
                                  <m:e>
                                    <m:r>
                                      <a:rPr lang="vi-VN" sz="1800" b="0" i="0" smtClean="0">
                                        <a:solidFill>
                                          <a:srgbClr val="836967"/>
                                        </a:solidFill>
                                        <a:latin typeface="Cambria Math" panose="02040503050406030204" pitchFamily="18" charset="0"/>
                                      </a:rPr>
                                      <m:t>(</m:t>
                                    </m:r>
                                    <m:r>
                                      <m:rPr>
                                        <m:sty m:val="p"/>
                                      </m:rPr>
                                      <a:rPr lang="vi-VN" sz="1800" b="0" i="0" smtClean="0">
                                        <a:solidFill>
                                          <a:srgbClr val="836967"/>
                                        </a:solidFill>
                                        <a:latin typeface="Cambria Math" panose="02040503050406030204" pitchFamily="18" charset="0"/>
                                      </a:rPr>
                                      <m:t>T</m:t>
                                    </m:r>
                                  </m:e>
                                  <m:sub>
                                    <m:r>
                                      <m:rPr>
                                        <m:sty m:val="p"/>
                                      </m:rPr>
                                      <a:rPr lang="vi-VN" sz="1800" b="0" i="0" smtClean="0">
                                        <a:solidFill>
                                          <a:srgbClr val="836967"/>
                                        </a:solidFill>
                                        <a:latin typeface="Cambria Math" panose="02040503050406030204" pitchFamily="18" charset="0"/>
                                      </a:rPr>
                                      <m:t>M</m:t>
                                    </m:r>
                                  </m:sub>
                                </m:sSub>
                                <m:r>
                                  <a:rPr lang="vi-VN" sz="1800" b="1" i="1" smtClean="0">
                                    <a:latin typeface="Cambria Math" panose="02040503050406030204" pitchFamily="18" charset="0"/>
                                  </a:rPr>
                                  <m:t>)</m:t>
                                </m:r>
                              </m:oMath>
                            </m:oMathPara>
                          </a14:m>
                          <a:endParaRPr lang="en-US" sz="1800" b="1" dirty="0"/>
                        </a:p>
                      </a:txBody>
                      <a:tcPr/>
                    </a:tc>
                    <a:extLst>
                      <a:ext uri="{0D108BD9-81ED-4DB2-BD59-A6C34878D82A}">
                        <a16:rowId xmlns:a16="http://schemas.microsoft.com/office/drawing/2014/main" val="3704829172"/>
                      </a:ext>
                    </a:extLst>
                  </a:tr>
                  <a:tr h="872381">
                    <a:tc>
                      <a:txBody>
                        <a:bodyPr/>
                        <a:lstStyle/>
                        <a:p>
                          <a:pPr algn="ctr"/>
                          <a:endParaRPr lang="vi-VN" sz="1800" dirty="0"/>
                        </a:p>
                        <a:p>
                          <a:pPr algn="ctr"/>
                          <a:r>
                            <a:rPr lang="vi-VN" sz="1800" dirty="0"/>
                            <a:t>BOCV</a:t>
                          </a:r>
                          <a:endParaRPr lang="en-US" sz="1800" dirty="0"/>
                        </a:p>
                      </a:txBody>
                      <a:tcPr/>
                    </a:tc>
                    <a:tc>
                      <a:txBody>
                        <a:bodyPr/>
                        <a:lstStyle/>
                        <a:p>
                          <a:pPr algn="ctr"/>
                          <a:endParaRPr lang="vi-VN" sz="1800" b="1" dirty="0"/>
                        </a:p>
                        <a:p>
                          <a:pPr algn="ctr"/>
                          <a:r>
                            <a:rPr lang="vi-VN" sz="1800" b="1" dirty="0"/>
                            <a:t>4.7s</a:t>
                          </a:r>
                          <a:endParaRPr lang="en-US" sz="1800" b="1" dirty="0"/>
                        </a:p>
                      </a:txBody>
                      <a:tcPr/>
                    </a:tc>
                    <a:tc>
                      <a:txBody>
                        <a:bodyPr/>
                        <a:lstStyle/>
                        <a:p>
                          <a:pPr algn="ctr"/>
                          <a:endParaRPr lang="vi-VN" sz="1800" b="1" dirty="0"/>
                        </a:p>
                        <a:p>
                          <a:pPr algn="ctr"/>
                          <a:r>
                            <a:rPr lang="vi-VN" sz="1800" b="1" dirty="0"/>
                            <a:t>12.1s</a:t>
                          </a:r>
                          <a:endParaRPr lang="en-US" sz="1800" b="1" dirty="0"/>
                        </a:p>
                      </a:txBody>
                      <a:tcPr/>
                    </a:tc>
                    <a:tc>
                      <a:txBody>
                        <a:bodyPr/>
                        <a:lstStyle/>
                        <a:p>
                          <a:pPr algn="ctr"/>
                          <a:endParaRPr lang="vi-VN" sz="1800" b="1" dirty="0"/>
                        </a:p>
                        <a:p>
                          <a:pPr algn="ctr"/>
                          <a:r>
                            <a:rPr lang="vi-VN" sz="1800" b="1" dirty="0"/>
                            <a:t>0.02s</a:t>
                          </a:r>
                          <a:endParaRPr lang="en-US" sz="1800" b="1" dirty="0"/>
                        </a:p>
                      </a:txBody>
                      <a:tcPr/>
                    </a:tc>
                    <a:extLst>
                      <a:ext uri="{0D108BD9-81ED-4DB2-BD59-A6C34878D82A}">
                        <a16:rowId xmlns:a16="http://schemas.microsoft.com/office/drawing/2014/main" val="432294170"/>
                      </a:ext>
                    </a:extLst>
                  </a:tr>
                </a:tbl>
              </a:graphicData>
            </a:graphic>
          </p:graphicFrame>
        </mc:Choice>
        <mc:Fallback xmlns="">
          <p:graphicFrame>
            <p:nvGraphicFramePr>
              <p:cNvPr id="6" name="Table 5">
                <a:extLst>
                  <a:ext uri="{FF2B5EF4-FFF2-40B4-BE49-F238E27FC236}">
                    <a16:creationId xmlns:a16="http://schemas.microsoft.com/office/drawing/2014/main" id="{EEE590C2-13A4-8BDB-416A-E122C8582FB0}"/>
                  </a:ext>
                </a:extLst>
              </p:cNvPr>
              <p:cNvGraphicFramePr>
                <a:graphicFrameLocks noGrp="1"/>
              </p:cNvGraphicFramePr>
              <p:nvPr>
                <p:extLst>
                  <p:ext uri="{D42A27DB-BD31-4B8C-83A1-F6EECF244321}">
                    <p14:modId xmlns:p14="http://schemas.microsoft.com/office/powerpoint/2010/main" val="2815057023"/>
                  </p:ext>
                </p:extLst>
              </p:nvPr>
            </p:nvGraphicFramePr>
            <p:xfrm>
              <a:off x="2031999" y="1379349"/>
              <a:ext cx="8128000" cy="2152541"/>
            </p:xfrm>
            <a:graphic>
              <a:graphicData uri="http://schemas.openxmlformats.org/drawingml/2006/table">
                <a:tbl>
                  <a:tblPr firstRow="1" bandRow="1">
                    <a:tableStyleId>{5C22544A-7EE6-4342-B048-85BDC9FD1C3A}</a:tableStyleId>
                  </a:tblPr>
                  <a:tblGrid>
                    <a:gridCol w="1579106">
                      <a:extLst>
                        <a:ext uri="{9D8B030D-6E8A-4147-A177-3AD203B41FA5}">
                          <a16:colId xmlns:a16="http://schemas.microsoft.com/office/drawing/2014/main" val="1575147842"/>
                        </a:ext>
                      </a:extLst>
                    </a:gridCol>
                    <a:gridCol w="1844298">
                      <a:extLst>
                        <a:ext uri="{9D8B030D-6E8A-4147-A177-3AD203B41FA5}">
                          <a16:colId xmlns:a16="http://schemas.microsoft.com/office/drawing/2014/main" val="3037155836"/>
                        </a:ext>
                      </a:extLst>
                    </a:gridCol>
                    <a:gridCol w="2681207">
                      <a:extLst>
                        <a:ext uri="{9D8B030D-6E8A-4147-A177-3AD203B41FA5}">
                          <a16:colId xmlns:a16="http://schemas.microsoft.com/office/drawing/2014/main" val="3732421404"/>
                        </a:ext>
                      </a:extLst>
                    </a:gridCol>
                    <a:gridCol w="2023389">
                      <a:extLst>
                        <a:ext uri="{9D8B030D-6E8A-4147-A177-3AD203B41FA5}">
                          <a16:colId xmlns:a16="http://schemas.microsoft.com/office/drawing/2014/main" val="188049914"/>
                        </a:ext>
                      </a:extLst>
                    </a:gridCol>
                  </a:tblGrid>
                  <a:tr h="640080">
                    <a:tc rowSpan="2">
                      <a:txBody>
                        <a:bodyPr/>
                        <a:lstStyle/>
                        <a:p>
                          <a:pPr algn="ctr"/>
                          <a:endParaRPr lang="vi-VN" sz="1800" dirty="0"/>
                        </a:p>
                        <a:p>
                          <a:pPr algn="ctr"/>
                          <a:r>
                            <a:rPr lang="vi-VN" sz="1800" dirty="0"/>
                            <a:t>Phương pháp</a:t>
                          </a:r>
                          <a:endParaRPr lang="en-US" sz="1800" dirty="0"/>
                        </a:p>
                      </a:txBody>
                      <a:tcPr/>
                    </a:tc>
                    <a:tc gridSpan="3">
                      <a:txBody>
                        <a:bodyPr/>
                        <a:lstStyle/>
                        <a:p>
                          <a:pPr algn="ctr"/>
                          <a:endParaRPr lang="vi-VN" sz="1800" dirty="0"/>
                        </a:p>
                        <a:p>
                          <a:pPr algn="ctr"/>
                          <a:r>
                            <a:rPr lang="vi-VN" sz="1800" dirty="0"/>
                            <a:t>Thời gian thực hiện</a:t>
                          </a:r>
                          <a:endParaRPr lang="en-US" sz="1800" dirty="0"/>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9744617"/>
                      </a:ext>
                    </a:extLst>
                  </a:tr>
                  <a:tr h="640080">
                    <a:tc vMerge="1">
                      <a:txBody>
                        <a:bodyPr/>
                        <a:lstStyle/>
                        <a:p>
                          <a:endParaRPr lang="en-US"/>
                        </a:p>
                      </a:txBody>
                      <a:tcPr/>
                    </a:tc>
                    <a:tc>
                      <a:txBody>
                        <a:bodyPr/>
                        <a:lstStyle/>
                        <a:p>
                          <a:endParaRPr lang="en-US"/>
                        </a:p>
                      </a:txBody>
                      <a:tcPr>
                        <a:blipFill>
                          <a:blip r:embed="rId2"/>
                          <a:stretch>
                            <a:fillRect l="-85809" t="-100000" r="-256106" b="-136792"/>
                          </a:stretch>
                        </a:blipFill>
                      </a:tcPr>
                    </a:tc>
                    <a:tc>
                      <a:txBody>
                        <a:bodyPr/>
                        <a:lstStyle/>
                        <a:p>
                          <a:endParaRPr lang="en-US"/>
                        </a:p>
                      </a:txBody>
                      <a:tcPr>
                        <a:blipFill>
                          <a:blip r:embed="rId2"/>
                          <a:stretch>
                            <a:fillRect l="-127955" t="-100000" r="-76364" b="-136792"/>
                          </a:stretch>
                        </a:blipFill>
                      </a:tcPr>
                    </a:tc>
                    <a:tc>
                      <a:txBody>
                        <a:bodyPr/>
                        <a:lstStyle/>
                        <a:p>
                          <a:endParaRPr lang="en-US"/>
                        </a:p>
                      </a:txBody>
                      <a:tcPr>
                        <a:blipFill>
                          <a:blip r:embed="rId2"/>
                          <a:stretch>
                            <a:fillRect l="-302108" t="-100000" r="-1205" b="-136792"/>
                          </a:stretch>
                        </a:blipFill>
                      </a:tcPr>
                    </a:tc>
                    <a:extLst>
                      <a:ext uri="{0D108BD9-81ED-4DB2-BD59-A6C34878D82A}">
                        <a16:rowId xmlns:a16="http://schemas.microsoft.com/office/drawing/2014/main" val="3704829172"/>
                      </a:ext>
                    </a:extLst>
                  </a:tr>
                  <a:tr h="872381">
                    <a:tc>
                      <a:txBody>
                        <a:bodyPr/>
                        <a:lstStyle/>
                        <a:p>
                          <a:pPr algn="ctr"/>
                          <a:endParaRPr lang="vi-VN" sz="1800" dirty="0"/>
                        </a:p>
                        <a:p>
                          <a:pPr algn="ctr"/>
                          <a:r>
                            <a:rPr lang="vi-VN" sz="1800" dirty="0"/>
                            <a:t>BOCV</a:t>
                          </a:r>
                          <a:endParaRPr lang="en-US" sz="1800" dirty="0"/>
                        </a:p>
                      </a:txBody>
                      <a:tcPr/>
                    </a:tc>
                    <a:tc>
                      <a:txBody>
                        <a:bodyPr/>
                        <a:lstStyle/>
                        <a:p>
                          <a:pPr algn="ctr"/>
                          <a:endParaRPr lang="vi-VN" sz="1800" b="1" dirty="0"/>
                        </a:p>
                        <a:p>
                          <a:pPr algn="ctr"/>
                          <a:r>
                            <a:rPr lang="vi-VN" sz="1800" b="1" dirty="0"/>
                            <a:t>4.7s</a:t>
                          </a:r>
                          <a:endParaRPr lang="en-US" sz="1800" b="1" dirty="0"/>
                        </a:p>
                      </a:txBody>
                      <a:tcPr/>
                    </a:tc>
                    <a:tc>
                      <a:txBody>
                        <a:bodyPr/>
                        <a:lstStyle/>
                        <a:p>
                          <a:pPr algn="ctr"/>
                          <a:endParaRPr lang="vi-VN" sz="1800" b="1" dirty="0"/>
                        </a:p>
                        <a:p>
                          <a:pPr algn="ctr"/>
                          <a:r>
                            <a:rPr lang="vi-VN" sz="1800" b="1" dirty="0"/>
                            <a:t>12.1s</a:t>
                          </a:r>
                          <a:endParaRPr lang="en-US" sz="1800" b="1" dirty="0"/>
                        </a:p>
                      </a:txBody>
                      <a:tcPr/>
                    </a:tc>
                    <a:tc>
                      <a:txBody>
                        <a:bodyPr/>
                        <a:lstStyle/>
                        <a:p>
                          <a:pPr algn="ctr"/>
                          <a:endParaRPr lang="vi-VN" sz="1800" b="1" dirty="0"/>
                        </a:p>
                        <a:p>
                          <a:pPr algn="ctr"/>
                          <a:r>
                            <a:rPr lang="vi-VN" sz="1800" b="1" dirty="0"/>
                            <a:t>0.02s</a:t>
                          </a:r>
                          <a:endParaRPr lang="en-US" sz="1800" b="1" dirty="0"/>
                        </a:p>
                      </a:txBody>
                      <a:tcPr/>
                    </a:tc>
                    <a:extLst>
                      <a:ext uri="{0D108BD9-81ED-4DB2-BD59-A6C34878D82A}">
                        <a16:rowId xmlns:a16="http://schemas.microsoft.com/office/drawing/2014/main" val="432294170"/>
                      </a:ext>
                    </a:extLst>
                  </a:tr>
                </a:tbl>
              </a:graphicData>
            </a:graphic>
          </p:graphicFrame>
        </mc:Fallback>
      </mc:AlternateContent>
      <p:graphicFrame>
        <p:nvGraphicFramePr>
          <p:cNvPr id="5" name="Table 4">
            <a:extLst>
              <a:ext uri="{FF2B5EF4-FFF2-40B4-BE49-F238E27FC236}">
                <a16:creationId xmlns:a16="http://schemas.microsoft.com/office/drawing/2014/main" id="{5D69B54D-A9E3-D974-324B-F0EEE2C3195F}"/>
              </a:ext>
            </a:extLst>
          </p:cNvPr>
          <p:cNvGraphicFramePr>
            <a:graphicFrameLocks noGrp="1"/>
          </p:cNvGraphicFramePr>
          <p:nvPr>
            <p:extLst>
              <p:ext uri="{D42A27DB-BD31-4B8C-83A1-F6EECF244321}">
                <p14:modId xmlns:p14="http://schemas.microsoft.com/office/powerpoint/2010/main" val="2436471994"/>
              </p:ext>
            </p:extLst>
          </p:nvPr>
        </p:nvGraphicFramePr>
        <p:xfrm>
          <a:off x="2032000" y="3999375"/>
          <a:ext cx="8127999" cy="2152542"/>
        </p:xfrm>
        <a:graphic>
          <a:graphicData uri="http://schemas.openxmlformats.org/drawingml/2006/table">
            <a:tbl>
              <a:tblPr firstRow="1" bandRow="1">
                <a:tableStyleId>{5C22544A-7EE6-4342-B048-85BDC9FD1C3A}</a:tableStyleId>
              </a:tblPr>
              <a:tblGrid>
                <a:gridCol w="2709333">
                  <a:extLst>
                    <a:ext uri="{9D8B030D-6E8A-4147-A177-3AD203B41FA5}">
                      <a16:colId xmlns:a16="http://schemas.microsoft.com/office/drawing/2014/main" val="610437946"/>
                    </a:ext>
                  </a:extLst>
                </a:gridCol>
                <a:gridCol w="2709333">
                  <a:extLst>
                    <a:ext uri="{9D8B030D-6E8A-4147-A177-3AD203B41FA5}">
                      <a16:colId xmlns:a16="http://schemas.microsoft.com/office/drawing/2014/main" val="1331980754"/>
                    </a:ext>
                  </a:extLst>
                </a:gridCol>
                <a:gridCol w="2709333">
                  <a:extLst>
                    <a:ext uri="{9D8B030D-6E8A-4147-A177-3AD203B41FA5}">
                      <a16:colId xmlns:a16="http://schemas.microsoft.com/office/drawing/2014/main" val="2153129187"/>
                    </a:ext>
                  </a:extLst>
                </a:gridCol>
              </a:tblGrid>
              <a:tr h="775224">
                <a:tc>
                  <a:txBody>
                    <a:bodyPr/>
                    <a:lstStyle/>
                    <a:p>
                      <a:pPr algn="ctr"/>
                      <a:endParaRPr lang="en-US" sz="1800" dirty="0"/>
                    </a:p>
                  </a:txBody>
                  <a:tcPr/>
                </a:tc>
                <a:tc>
                  <a:txBody>
                    <a:bodyPr/>
                    <a:lstStyle/>
                    <a:p>
                      <a:pPr algn="ctr"/>
                      <a:r>
                        <a:rPr lang="vi-VN" sz="1800" dirty="0"/>
                        <a:t>Ngón tay đã định danh</a:t>
                      </a:r>
                      <a:endParaRPr lang="en-US" sz="1800" dirty="0"/>
                    </a:p>
                  </a:txBody>
                  <a:tcPr/>
                </a:tc>
                <a:tc>
                  <a:txBody>
                    <a:bodyPr/>
                    <a:lstStyle/>
                    <a:p>
                      <a:pPr algn="ctr"/>
                      <a:r>
                        <a:rPr lang="vi-VN" sz="1800" dirty="0"/>
                        <a:t>Ngón tay chưa định danh</a:t>
                      </a:r>
                      <a:endParaRPr lang="en-US" sz="1800" dirty="0"/>
                    </a:p>
                  </a:txBody>
                  <a:tcPr/>
                </a:tc>
                <a:extLst>
                  <a:ext uri="{0D108BD9-81ED-4DB2-BD59-A6C34878D82A}">
                    <a16:rowId xmlns:a16="http://schemas.microsoft.com/office/drawing/2014/main" val="3510207951"/>
                  </a:ext>
                </a:extLst>
              </a:tr>
              <a:tr h="688659">
                <a:tc>
                  <a:txBody>
                    <a:bodyPr/>
                    <a:lstStyle/>
                    <a:p>
                      <a:pPr algn="ctr"/>
                      <a:r>
                        <a:rPr lang="vi-VN" sz="1800" dirty="0"/>
                        <a:t>Số lần chính xác</a:t>
                      </a:r>
                      <a:endParaRPr lang="en-US" sz="1800" dirty="0"/>
                    </a:p>
                  </a:txBody>
                  <a:tcPr/>
                </a:tc>
                <a:tc>
                  <a:txBody>
                    <a:bodyPr/>
                    <a:lstStyle/>
                    <a:p>
                      <a:pPr algn="ctr"/>
                      <a:r>
                        <a:rPr lang="vi-VN" sz="1800" b="1" dirty="0"/>
                        <a:t>89/105</a:t>
                      </a:r>
                      <a:endParaRPr lang="en-US" sz="1800" b="1" dirty="0"/>
                    </a:p>
                  </a:txBody>
                  <a:tcPr/>
                </a:tc>
                <a:tc>
                  <a:txBody>
                    <a:bodyPr/>
                    <a:lstStyle/>
                    <a:p>
                      <a:pPr algn="ctr"/>
                      <a:r>
                        <a:rPr lang="vi-VN" sz="1800" b="1" dirty="0"/>
                        <a:t>34/40</a:t>
                      </a:r>
                      <a:endParaRPr lang="en-US" sz="1800" b="1" dirty="0"/>
                    </a:p>
                  </a:txBody>
                  <a:tcPr/>
                </a:tc>
                <a:extLst>
                  <a:ext uri="{0D108BD9-81ED-4DB2-BD59-A6C34878D82A}">
                    <a16:rowId xmlns:a16="http://schemas.microsoft.com/office/drawing/2014/main" val="2287841380"/>
                  </a:ext>
                </a:extLst>
              </a:tr>
              <a:tr h="688659">
                <a:tc>
                  <a:txBody>
                    <a:bodyPr/>
                    <a:lstStyle/>
                    <a:p>
                      <a:pPr algn="ctr"/>
                      <a:r>
                        <a:rPr lang="vi-VN" sz="1800" dirty="0"/>
                        <a:t>Tỷ lệ</a:t>
                      </a:r>
                      <a:endParaRPr lang="en-US" sz="1800" dirty="0"/>
                    </a:p>
                  </a:txBody>
                  <a:tcPr/>
                </a:tc>
                <a:tc>
                  <a:txBody>
                    <a:bodyPr/>
                    <a:lstStyle/>
                    <a:p>
                      <a:pPr algn="ctr"/>
                      <a:r>
                        <a:rPr lang="vi-VN" sz="1800" b="1" dirty="0"/>
                        <a:t>84.76%</a:t>
                      </a:r>
                      <a:endParaRPr lang="en-US" sz="1800" b="1" dirty="0"/>
                    </a:p>
                  </a:txBody>
                  <a:tcPr/>
                </a:tc>
                <a:tc>
                  <a:txBody>
                    <a:bodyPr/>
                    <a:lstStyle/>
                    <a:p>
                      <a:pPr algn="ctr"/>
                      <a:r>
                        <a:rPr lang="vi-VN" sz="1800" b="1" dirty="0"/>
                        <a:t>85%</a:t>
                      </a:r>
                      <a:endParaRPr lang="en-US" sz="1800" b="1" dirty="0"/>
                    </a:p>
                  </a:txBody>
                  <a:tcPr/>
                </a:tc>
                <a:extLst>
                  <a:ext uri="{0D108BD9-81ED-4DB2-BD59-A6C34878D82A}">
                    <a16:rowId xmlns:a16="http://schemas.microsoft.com/office/drawing/2014/main" val="411663204"/>
                  </a:ext>
                </a:extLst>
              </a:tr>
            </a:tbl>
          </a:graphicData>
        </a:graphic>
      </p:graphicFrame>
    </p:spTree>
    <p:extLst>
      <p:ext uri="{BB962C8B-B14F-4D97-AF65-F5344CB8AC3E}">
        <p14:creationId xmlns:p14="http://schemas.microsoft.com/office/powerpoint/2010/main" val="124172348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08931F1-3394-E429-3F4E-1F2A7C25101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36</a:t>
            </a:fld>
            <a:endParaRPr lang="en-US"/>
          </a:p>
        </p:txBody>
      </p:sp>
      <p:sp>
        <p:nvSpPr>
          <p:cNvPr id="3" name="Title 2">
            <a:extLst>
              <a:ext uri="{FF2B5EF4-FFF2-40B4-BE49-F238E27FC236}">
                <a16:creationId xmlns:a16="http://schemas.microsoft.com/office/drawing/2014/main" id="{DBD3C95C-A095-AE49-D0AC-D1DFDE8B113F}"/>
              </a:ext>
            </a:extLst>
          </p:cNvPr>
          <p:cNvSpPr>
            <a:spLocks noGrp="1"/>
          </p:cNvSpPr>
          <p:nvPr>
            <p:ph type="title"/>
          </p:nvPr>
        </p:nvSpPr>
        <p:spPr/>
        <p:txBody>
          <a:bodyPr/>
          <a:lstStyle/>
          <a:p>
            <a:r>
              <a:rPr lang="vi-VN" dirty="0"/>
              <a:t>V. KẾT LUẬN VÀ HƯỚNG PHÁT TRIỂN</a:t>
            </a:r>
            <a:endParaRPr lang="en-US" dirty="0"/>
          </a:p>
        </p:txBody>
      </p:sp>
      <p:sp>
        <p:nvSpPr>
          <p:cNvPr id="4" name="Text Placeholder 3">
            <a:extLst>
              <a:ext uri="{FF2B5EF4-FFF2-40B4-BE49-F238E27FC236}">
                <a16:creationId xmlns:a16="http://schemas.microsoft.com/office/drawing/2014/main" id="{0898B4DE-E291-1B98-1565-6730A0E5F827}"/>
              </a:ext>
            </a:extLst>
          </p:cNvPr>
          <p:cNvSpPr>
            <a:spLocks noGrp="1"/>
          </p:cNvSpPr>
          <p:nvPr>
            <p:ph type="body" idx="1"/>
          </p:nvPr>
        </p:nvSpPr>
        <p:spPr>
          <a:xfrm>
            <a:off x="338736" y="867905"/>
            <a:ext cx="9580180" cy="5624970"/>
          </a:xfrm>
        </p:spPr>
        <p:txBody>
          <a:bodyPr/>
          <a:lstStyle/>
          <a:p>
            <a:pPr marL="50800" indent="0">
              <a:buNone/>
            </a:pPr>
            <a:r>
              <a:rPr lang="vi-VN" sz="2400" dirty="0"/>
              <a:t>Kết quả đạt được sau khi triển khai hệ thống:</a:t>
            </a:r>
          </a:p>
          <a:p>
            <a:pPr lvl="1">
              <a:lnSpc>
                <a:spcPct val="150000"/>
              </a:lnSpc>
              <a:spcBef>
                <a:spcPts val="1200"/>
              </a:spcBef>
            </a:pPr>
            <a:endParaRPr lang="vi-VN" sz="2000" dirty="0"/>
          </a:p>
          <a:p>
            <a:pPr lvl="1">
              <a:lnSpc>
                <a:spcPct val="150000"/>
              </a:lnSpc>
              <a:spcBef>
                <a:spcPts val="1200"/>
              </a:spcBef>
            </a:pPr>
            <a:endParaRPr lang="vi-VN" sz="2000" dirty="0"/>
          </a:p>
          <a:p>
            <a:pPr lvl="1">
              <a:lnSpc>
                <a:spcPct val="150000"/>
              </a:lnSpc>
              <a:spcBef>
                <a:spcPts val="1200"/>
              </a:spcBef>
            </a:pPr>
            <a:endParaRPr lang="vi-VN" sz="2000" dirty="0"/>
          </a:p>
          <a:p>
            <a:pPr lvl="1"/>
            <a:endParaRPr lang="vi-VN" sz="2000" dirty="0"/>
          </a:p>
          <a:p>
            <a:pPr lvl="1"/>
            <a:endParaRPr lang="vi-VN" sz="2000" dirty="0"/>
          </a:p>
          <a:p>
            <a:pPr marL="50800" indent="0">
              <a:buNone/>
            </a:pPr>
            <a:endParaRPr lang="vi-VN" sz="2400" dirty="0"/>
          </a:p>
          <a:p>
            <a:pPr marL="50800" indent="0">
              <a:buNone/>
            </a:pPr>
            <a:endParaRPr lang="vi-VN" sz="2400" dirty="0"/>
          </a:p>
          <a:p>
            <a:pPr>
              <a:buFont typeface="Arial" panose="020B0604020202020204" pitchFamily="34" charset="0"/>
              <a:buChar char="•"/>
            </a:pPr>
            <a:endParaRPr lang="vi-VN" sz="2400" dirty="0"/>
          </a:p>
          <a:p>
            <a:pPr>
              <a:buFont typeface="Arial" panose="020B0604020202020204" pitchFamily="34" charset="0"/>
              <a:buChar char="•"/>
            </a:pPr>
            <a:endParaRPr lang="vi-VN" sz="2000" dirty="0"/>
          </a:p>
          <a:p>
            <a:pPr>
              <a:buFont typeface="Arial" panose="020B0604020202020204" pitchFamily="34" charset="0"/>
              <a:buChar char="•"/>
            </a:pPr>
            <a:endParaRPr lang="vi-VN" sz="2000" dirty="0"/>
          </a:p>
          <a:p>
            <a:pPr>
              <a:buFont typeface="Arial" panose="020B0604020202020204" pitchFamily="34" charset="0"/>
              <a:buChar char="•"/>
            </a:pPr>
            <a:endParaRPr lang="vi-VN" sz="2000" dirty="0"/>
          </a:p>
          <a:p>
            <a:pPr lvl="1"/>
            <a:endParaRPr lang="vi-VN" sz="2000" dirty="0"/>
          </a:p>
          <a:p>
            <a:pPr marL="50800" indent="0">
              <a:buNone/>
            </a:pPr>
            <a:endParaRPr lang="vi-VN" sz="2400" dirty="0"/>
          </a:p>
          <a:p>
            <a:endParaRPr lang="vi-VN" sz="2400" dirty="0"/>
          </a:p>
          <a:p>
            <a:pPr marL="50800" indent="0">
              <a:buNone/>
            </a:pPr>
            <a:endParaRPr lang="vi-VN" sz="2400" dirty="0"/>
          </a:p>
          <a:p>
            <a:pPr marL="50800" indent="0">
              <a:buNone/>
            </a:pPr>
            <a:endParaRPr lang="en-US" sz="2400" dirty="0"/>
          </a:p>
        </p:txBody>
      </p:sp>
      <p:sp>
        <p:nvSpPr>
          <p:cNvPr id="6" name="TextBox 5">
            <a:extLst>
              <a:ext uri="{FF2B5EF4-FFF2-40B4-BE49-F238E27FC236}">
                <a16:creationId xmlns:a16="http://schemas.microsoft.com/office/drawing/2014/main" id="{34A09B48-B7C3-30CA-2542-1F215899B28D}"/>
              </a:ext>
            </a:extLst>
          </p:cNvPr>
          <p:cNvSpPr txBox="1"/>
          <p:nvPr/>
        </p:nvSpPr>
        <p:spPr>
          <a:xfrm>
            <a:off x="813660" y="1445645"/>
            <a:ext cx="9453967" cy="1878206"/>
          </a:xfrm>
          <a:prstGeom prst="rect">
            <a:avLst/>
          </a:prstGeom>
          <a:noFill/>
        </p:spPr>
        <p:txBody>
          <a:bodyPr wrap="square" rtlCol="0">
            <a:spAutoFit/>
          </a:bodyPr>
          <a:lstStyle/>
          <a:p>
            <a:pPr marL="342900" lvl="1" indent="-342900">
              <a:lnSpc>
                <a:spcPct val="150000"/>
              </a:lnSpc>
              <a:spcBef>
                <a:spcPts val="1200"/>
              </a:spcBef>
              <a:buFont typeface="Wingdings" panose="05000000000000000000" pitchFamily="2" charset="2"/>
              <a:buChar char="§"/>
            </a:pPr>
            <a:r>
              <a:rPr lang="vi-VN" sz="2000" dirty="0">
                <a:latin typeface="Lato" panose="020F0502020204030203" pitchFamily="34" charset="0"/>
                <a:ea typeface="Lato" panose="020F0502020204030203" pitchFamily="34" charset="0"/>
                <a:cs typeface="Lato" panose="020F0502020204030203" pitchFamily="34" charset="0"/>
              </a:rPr>
              <a:t>4 phương pháp triển khai trên </a:t>
            </a:r>
            <a:r>
              <a:rPr lang="vi-VN" sz="2000" dirty="0" err="1">
                <a:latin typeface="Lato" panose="020F0502020204030203" pitchFamily="34" charset="0"/>
                <a:ea typeface="Lato" panose="020F0502020204030203" pitchFamily="34" charset="0"/>
                <a:cs typeface="Lato" panose="020F0502020204030203" pitchFamily="34" charset="0"/>
              </a:rPr>
              <a:t>Google</a:t>
            </a:r>
            <a:r>
              <a:rPr lang="vi-VN" sz="2000" dirty="0">
                <a:latin typeface="Lato" panose="020F0502020204030203" pitchFamily="34" charset="0"/>
                <a:ea typeface="Lato" panose="020F0502020204030203" pitchFamily="34" charset="0"/>
                <a:cs typeface="Lato" panose="020F0502020204030203" pitchFamily="34" charset="0"/>
              </a:rPr>
              <a:t> </a:t>
            </a:r>
            <a:r>
              <a:rPr lang="vi-VN" sz="2000" dirty="0" err="1">
                <a:latin typeface="Lato" panose="020F0502020204030203" pitchFamily="34" charset="0"/>
                <a:ea typeface="Lato" panose="020F0502020204030203" pitchFamily="34" charset="0"/>
                <a:cs typeface="Lato" panose="020F0502020204030203" pitchFamily="34" charset="0"/>
              </a:rPr>
              <a:t>Colab</a:t>
            </a:r>
            <a:r>
              <a:rPr lang="vi-VN" sz="2000" dirty="0">
                <a:latin typeface="Lato" panose="020F0502020204030203" pitchFamily="34" charset="0"/>
                <a:ea typeface="Lato" panose="020F0502020204030203" pitchFamily="34" charset="0"/>
                <a:cs typeface="Lato" panose="020F0502020204030203" pitchFamily="34" charset="0"/>
              </a:rPr>
              <a:t> đều mang lại kết quả nhận diện khá tốt, trong đó phương pháp nhị phân hóa sơ đồ mã hóa định hướng (BOCV) có tốc độ nhận diện nhanh nhất (0.001s). Bên cạnh đó phương pháp mã hóa sơ đồ định hướng và độ rộng đường vân cho kết quả nhận diện tốt nhất (96.62%).</a:t>
            </a:r>
          </a:p>
        </p:txBody>
      </p:sp>
      <p:sp>
        <p:nvSpPr>
          <p:cNvPr id="7" name="TextBox 6">
            <a:extLst>
              <a:ext uri="{FF2B5EF4-FFF2-40B4-BE49-F238E27FC236}">
                <a16:creationId xmlns:a16="http://schemas.microsoft.com/office/drawing/2014/main" id="{443BC0CA-3DAC-ED22-4A9A-EE37199887ED}"/>
              </a:ext>
            </a:extLst>
          </p:cNvPr>
          <p:cNvSpPr txBox="1"/>
          <p:nvPr/>
        </p:nvSpPr>
        <p:spPr>
          <a:xfrm>
            <a:off x="813660" y="3534149"/>
            <a:ext cx="9105254" cy="1878206"/>
          </a:xfrm>
          <a:prstGeom prst="rect">
            <a:avLst/>
          </a:prstGeom>
          <a:noFill/>
        </p:spPr>
        <p:txBody>
          <a:bodyPr wrap="square" rtlCol="0">
            <a:spAutoFit/>
          </a:bodyPr>
          <a:lstStyle/>
          <a:p>
            <a:pPr marL="342900" lvl="1" indent="-342900">
              <a:lnSpc>
                <a:spcPct val="150000"/>
              </a:lnSpc>
              <a:spcBef>
                <a:spcPts val="1200"/>
              </a:spcBef>
              <a:buFont typeface="Wingdings" panose="05000000000000000000" pitchFamily="2" charset="2"/>
              <a:buChar char="§"/>
            </a:pPr>
            <a:r>
              <a:rPr lang="vi-VN" sz="2000" dirty="0">
                <a:latin typeface="Lato" panose="020F0502020204030203" pitchFamily="34" charset="0"/>
                <a:ea typeface="Lato" panose="020F0502020204030203" pitchFamily="34" charset="0"/>
                <a:cs typeface="Lato" panose="020F0502020204030203" pitchFamily="34" charset="0"/>
              </a:rPr>
              <a:t>Phương pháp em lựa chọn để triển khai trên </a:t>
            </a:r>
            <a:r>
              <a:rPr lang="vi-VN" sz="2000" dirty="0" err="1">
                <a:latin typeface="Lato" panose="020F0502020204030203" pitchFamily="34" charset="0"/>
                <a:ea typeface="Lato" panose="020F0502020204030203" pitchFamily="34" charset="0"/>
                <a:cs typeface="Lato" panose="020F0502020204030203" pitchFamily="34" charset="0"/>
              </a:rPr>
              <a:t>Raspberry</a:t>
            </a:r>
            <a:r>
              <a:rPr lang="vi-VN" sz="2000" dirty="0">
                <a:latin typeface="Lato" panose="020F0502020204030203" pitchFamily="34" charset="0"/>
                <a:ea typeface="Lato" panose="020F0502020204030203" pitchFamily="34" charset="0"/>
                <a:cs typeface="Lato" panose="020F0502020204030203" pitchFamily="34" charset="0"/>
              </a:rPr>
              <a:t> </a:t>
            </a:r>
            <a:r>
              <a:rPr lang="vi-VN" sz="2000" dirty="0" err="1">
                <a:latin typeface="Lato" panose="020F0502020204030203" pitchFamily="34" charset="0"/>
                <a:ea typeface="Lato" panose="020F0502020204030203" pitchFamily="34" charset="0"/>
                <a:cs typeface="Lato" panose="020F0502020204030203" pitchFamily="34" charset="0"/>
              </a:rPr>
              <a:t>Pi</a:t>
            </a:r>
            <a:r>
              <a:rPr lang="vi-VN" sz="2000" dirty="0">
                <a:latin typeface="Lato" panose="020F0502020204030203" pitchFamily="34" charset="0"/>
                <a:ea typeface="Lato" panose="020F0502020204030203" pitchFamily="34" charset="0"/>
                <a:cs typeface="Lato" panose="020F0502020204030203" pitchFamily="34" charset="0"/>
              </a:rPr>
              <a:t> là BOCV – tối ưu nhất với phần cứng khá yếu của </a:t>
            </a:r>
            <a:r>
              <a:rPr lang="vi-VN" sz="2000" dirty="0" err="1">
                <a:latin typeface="Lato" panose="020F0502020204030203" pitchFamily="34" charset="0"/>
                <a:ea typeface="Lato" panose="020F0502020204030203" pitchFamily="34" charset="0"/>
                <a:cs typeface="Lato" panose="020F0502020204030203" pitchFamily="34" charset="0"/>
              </a:rPr>
              <a:t>Raspberry</a:t>
            </a:r>
            <a:r>
              <a:rPr lang="vi-VN" sz="2000" dirty="0">
                <a:latin typeface="Lato" panose="020F0502020204030203" pitchFamily="34" charset="0"/>
                <a:ea typeface="Lato" panose="020F0502020204030203" pitchFamily="34" charset="0"/>
                <a:cs typeface="Lato" panose="020F0502020204030203" pitchFamily="34" charset="0"/>
              </a:rPr>
              <a:t> </a:t>
            </a:r>
            <a:r>
              <a:rPr lang="vi-VN" sz="2000" dirty="0" err="1">
                <a:latin typeface="Lato" panose="020F0502020204030203" pitchFamily="34" charset="0"/>
                <a:ea typeface="Lato" panose="020F0502020204030203" pitchFamily="34" charset="0"/>
                <a:cs typeface="Lato" panose="020F0502020204030203" pitchFamily="34" charset="0"/>
              </a:rPr>
              <a:t>Pi</a:t>
            </a:r>
            <a:r>
              <a:rPr lang="vi-VN" sz="2000" dirty="0">
                <a:latin typeface="Lato" panose="020F0502020204030203" pitchFamily="34" charset="0"/>
                <a:ea typeface="Lato" panose="020F0502020204030203" pitchFamily="34" charset="0"/>
                <a:cs typeface="Lato" panose="020F0502020204030203" pitchFamily="34" charset="0"/>
              </a:rPr>
              <a:t>, thu được kết quả tốt (đạt độ chính xác 84.76% khi nhận diện người đã định danh, 85% với người chưa được định danh)</a:t>
            </a:r>
          </a:p>
        </p:txBody>
      </p:sp>
    </p:spTree>
    <p:extLst>
      <p:ext uri="{BB962C8B-B14F-4D97-AF65-F5344CB8AC3E}">
        <p14:creationId xmlns:p14="http://schemas.microsoft.com/office/powerpoint/2010/main" val="24490217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7"/>
                                        </p:tgtEl>
                                        <p:attrNameLst>
                                          <p:attrName>style.visibility</p:attrName>
                                        </p:attrNameLst>
                                      </p:cBhvr>
                                      <p:to>
                                        <p:strVal val="visible"/>
                                      </p:to>
                                    </p:set>
                                    <p:anim calcmode="lin" valueType="num">
                                      <p:cBhvr additive="base">
                                        <p:cTn id="14" dur="500" fill="hold"/>
                                        <p:tgtEl>
                                          <p:spTgt spid="7"/>
                                        </p:tgtEl>
                                        <p:attrNameLst>
                                          <p:attrName>ppt_x</p:attrName>
                                        </p:attrNameLst>
                                      </p:cBhvr>
                                      <p:tavLst>
                                        <p:tav tm="0">
                                          <p:val>
                                            <p:strVal val="#ppt_x"/>
                                          </p:val>
                                        </p:tav>
                                        <p:tav tm="100000">
                                          <p:val>
                                            <p:strVal val="#ppt_x"/>
                                          </p:val>
                                        </p:tav>
                                      </p:tavLst>
                                    </p:anim>
                                    <p:anim calcmode="lin" valueType="num">
                                      <p:cBhvr additive="base">
                                        <p:cTn id="15"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08931F1-3394-E429-3F4E-1F2A7C25101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37</a:t>
            </a:fld>
            <a:endParaRPr lang="en-US"/>
          </a:p>
        </p:txBody>
      </p:sp>
      <p:sp>
        <p:nvSpPr>
          <p:cNvPr id="3" name="Title 2">
            <a:extLst>
              <a:ext uri="{FF2B5EF4-FFF2-40B4-BE49-F238E27FC236}">
                <a16:creationId xmlns:a16="http://schemas.microsoft.com/office/drawing/2014/main" id="{DBD3C95C-A095-AE49-D0AC-D1DFDE8B113F}"/>
              </a:ext>
            </a:extLst>
          </p:cNvPr>
          <p:cNvSpPr>
            <a:spLocks noGrp="1"/>
          </p:cNvSpPr>
          <p:nvPr>
            <p:ph type="title"/>
          </p:nvPr>
        </p:nvSpPr>
        <p:spPr/>
        <p:txBody>
          <a:bodyPr/>
          <a:lstStyle/>
          <a:p>
            <a:r>
              <a:rPr lang="vi-VN" dirty="0"/>
              <a:t>V. KẾT LUẬN VÀ HƯỚNG PHÁT TRIỂN</a:t>
            </a:r>
            <a:endParaRPr lang="en-US" dirty="0"/>
          </a:p>
        </p:txBody>
      </p:sp>
      <p:sp>
        <p:nvSpPr>
          <p:cNvPr id="4" name="Text Placeholder 3">
            <a:extLst>
              <a:ext uri="{FF2B5EF4-FFF2-40B4-BE49-F238E27FC236}">
                <a16:creationId xmlns:a16="http://schemas.microsoft.com/office/drawing/2014/main" id="{0898B4DE-E291-1B98-1565-6730A0E5F827}"/>
              </a:ext>
            </a:extLst>
          </p:cNvPr>
          <p:cNvSpPr>
            <a:spLocks noGrp="1"/>
          </p:cNvSpPr>
          <p:nvPr>
            <p:ph type="body" idx="1"/>
          </p:nvPr>
        </p:nvSpPr>
        <p:spPr>
          <a:xfrm>
            <a:off x="338735" y="867905"/>
            <a:ext cx="9719665" cy="5624970"/>
          </a:xfrm>
        </p:spPr>
        <p:txBody>
          <a:bodyPr/>
          <a:lstStyle/>
          <a:p>
            <a:pPr marL="50800" indent="0">
              <a:buNone/>
            </a:pPr>
            <a:r>
              <a:rPr lang="vi-VN" sz="2400" dirty="0"/>
              <a:t>Kết quả đạt được sau khi triển khai hệ thống:</a:t>
            </a:r>
          </a:p>
          <a:p>
            <a:pPr marL="50800" indent="0">
              <a:buNone/>
            </a:pPr>
            <a:r>
              <a:rPr lang="vi-VN" sz="2400" dirty="0"/>
              <a:t>Những nhược điểm còn tồn tại:</a:t>
            </a:r>
          </a:p>
          <a:p>
            <a:pPr lvl="1"/>
            <a:endParaRPr lang="vi-VN" sz="2000" dirty="0"/>
          </a:p>
          <a:p>
            <a:pPr marL="50800" indent="0">
              <a:buNone/>
            </a:pPr>
            <a:endParaRPr lang="vi-VN" sz="2400" dirty="0"/>
          </a:p>
          <a:p>
            <a:pPr marL="50800" indent="0">
              <a:buNone/>
            </a:pPr>
            <a:endParaRPr lang="vi-VN" sz="2400" dirty="0"/>
          </a:p>
          <a:p>
            <a:pPr>
              <a:buFont typeface="Arial" panose="020B0604020202020204" pitchFamily="34" charset="0"/>
              <a:buChar char="•"/>
            </a:pPr>
            <a:endParaRPr lang="vi-VN" sz="2400" dirty="0"/>
          </a:p>
          <a:p>
            <a:pPr>
              <a:buFont typeface="Arial" panose="020B0604020202020204" pitchFamily="34" charset="0"/>
              <a:buChar char="•"/>
            </a:pPr>
            <a:endParaRPr lang="vi-VN" sz="2000" dirty="0"/>
          </a:p>
          <a:p>
            <a:pPr>
              <a:buFont typeface="Arial" panose="020B0604020202020204" pitchFamily="34" charset="0"/>
              <a:buChar char="•"/>
            </a:pPr>
            <a:endParaRPr lang="vi-VN" sz="2000" dirty="0"/>
          </a:p>
          <a:p>
            <a:pPr>
              <a:buFont typeface="Arial" panose="020B0604020202020204" pitchFamily="34" charset="0"/>
              <a:buChar char="•"/>
            </a:pPr>
            <a:endParaRPr lang="vi-VN" sz="2000" dirty="0"/>
          </a:p>
          <a:p>
            <a:pPr lvl="1"/>
            <a:endParaRPr lang="vi-VN" sz="2000" dirty="0"/>
          </a:p>
          <a:p>
            <a:pPr marL="50800" indent="0">
              <a:buNone/>
            </a:pPr>
            <a:endParaRPr lang="vi-VN" sz="2400" dirty="0"/>
          </a:p>
          <a:p>
            <a:endParaRPr lang="vi-VN" sz="2400" dirty="0"/>
          </a:p>
          <a:p>
            <a:pPr marL="50800" indent="0">
              <a:buNone/>
            </a:pPr>
            <a:endParaRPr lang="vi-VN" sz="2400" dirty="0"/>
          </a:p>
          <a:p>
            <a:pPr marL="50800" indent="0">
              <a:buNone/>
            </a:pPr>
            <a:endParaRPr lang="en-US" sz="2400" dirty="0"/>
          </a:p>
        </p:txBody>
      </p:sp>
      <p:sp>
        <p:nvSpPr>
          <p:cNvPr id="5" name="TextBox 4">
            <a:extLst>
              <a:ext uri="{FF2B5EF4-FFF2-40B4-BE49-F238E27FC236}">
                <a16:creationId xmlns:a16="http://schemas.microsoft.com/office/drawing/2014/main" id="{8CB6C835-AB48-D062-A374-8150E768375A}"/>
              </a:ext>
            </a:extLst>
          </p:cNvPr>
          <p:cNvSpPr txBox="1"/>
          <p:nvPr/>
        </p:nvSpPr>
        <p:spPr>
          <a:xfrm>
            <a:off x="836168" y="1997263"/>
            <a:ext cx="8724797" cy="1015663"/>
          </a:xfrm>
          <a:prstGeom prst="rect">
            <a:avLst/>
          </a:prstGeom>
          <a:noFill/>
        </p:spPr>
        <p:txBody>
          <a:bodyPr wrap="square" rtlCol="0">
            <a:spAutoFit/>
          </a:bodyPr>
          <a:lstStyle/>
          <a:p>
            <a:pPr marL="342900" indent="-342900">
              <a:buFont typeface="Wingdings" panose="05000000000000000000" pitchFamily="2" charset="2"/>
              <a:buChar char="§"/>
            </a:pPr>
            <a:r>
              <a:rPr lang="vi-VN" sz="2000" dirty="0">
                <a:latin typeface="Lato" panose="020F0502020204030203" pitchFamily="34" charset="0"/>
                <a:ea typeface="Lato" panose="020F0502020204030203" pitchFamily="34" charset="0"/>
                <a:cs typeface="Lato" panose="020F0502020204030203" pitchFamily="34" charset="0"/>
              </a:rPr>
              <a:t>Quá trình thu thập dữ liệu chưa được tối ưu, hình ảnh đầu vào vẫn chưa sắc nét.</a:t>
            </a:r>
          </a:p>
          <a:p>
            <a:endParaRPr lang="en-US" sz="2000" dirty="0">
              <a:latin typeface="Lato" panose="020F0502020204030203" pitchFamily="34" charset="0"/>
              <a:ea typeface="Lato" panose="020F0502020204030203" pitchFamily="34" charset="0"/>
              <a:cs typeface="Lato" panose="020F0502020204030203" pitchFamily="34" charset="0"/>
            </a:endParaRPr>
          </a:p>
        </p:txBody>
      </p:sp>
      <p:sp>
        <p:nvSpPr>
          <p:cNvPr id="6" name="TextBox 5">
            <a:extLst>
              <a:ext uri="{FF2B5EF4-FFF2-40B4-BE49-F238E27FC236}">
                <a16:creationId xmlns:a16="http://schemas.microsoft.com/office/drawing/2014/main" id="{B2FBD8E4-6282-C415-9C94-C60A80E6437D}"/>
              </a:ext>
            </a:extLst>
          </p:cNvPr>
          <p:cNvSpPr txBox="1"/>
          <p:nvPr/>
        </p:nvSpPr>
        <p:spPr>
          <a:xfrm>
            <a:off x="836168" y="2972119"/>
            <a:ext cx="8724796" cy="1416542"/>
          </a:xfrm>
          <a:prstGeom prst="rect">
            <a:avLst/>
          </a:prstGeom>
          <a:noFill/>
        </p:spPr>
        <p:txBody>
          <a:bodyPr wrap="square" rtlCol="0">
            <a:spAutoFit/>
          </a:bodyPr>
          <a:lstStyle/>
          <a:p>
            <a:pPr marL="342900" lvl="1" indent="-342900">
              <a:lnSpc>
                <a:spcPct val="150000"/>
              </a:lnSpc>
              <a:spcBef>
                <a:spcPts val="1200"/>
              </a:spcBef>
              <a:buFont typeface="Wingdings" panose="05000000000000000000" pitchFamily="2" charset="2"/>
              <a:buChar char="§"/>
            </a:pPr>
            <a:r>
              <a:rPr lang="vi-VN" sz="2000" dirty="0">
                <a:latin typeface="Lato" panose="020F0502020204030203" pitchFamily="34" charset="0"/>
                <a:ea typeface="Lato" panose="020F0502020204030203" pitchFamily="34" charset="0"/>
                <a:cs typeface="Lato" panose="020F0502020204030203" pitchFamily="34" charset="0"/>
              </a:rPr>
              <a:t>Mặc dù tốc độ nhận diện rất nhanh ( chỉ mất 0.02s cho đối sánh ảnh 1 </a:t>
            </a:r>
            <a:r>
              <a:rPr lang="vi-VN" sz="2000" dirty="0" err="1">
                <a:latin typeface="Lato" panose="020F0502020204030203" pitchFamily="34" charset="0"/>
                <a:ea typeface="Lato" panose="020F0502020204030203" pitchFamily="34" charset="0"/>
                <a:cs typeface="Lato" panose="020F0502020204030203" pitchFamily="34" charset="0"/>
              </a:rPr>
              <a:t>vs</a:t>
            </a:r>
            <a:r>
              <a:rPr lang="vi-VN" sz="2000" dirty="0">
                <a:latin typeface="Lato" panose="020F0502020204030203" pitchFamily="34" charset="0"/>
                <a:ea typeface="Lato" panose="020F0502020204030203" pitchFamily="34" charset="0"/>
                <a:cs typeface="Lato" panose="020F0502020204030203" pitchFamily="34" charset="0"/>
              </a:rPr>
              <a:t> 1), nhưng thời gian xử lý trích xuất ROI và trích chọn đặc trưng vẫn còn chậm ( mất 16.8s cho 2 công đoạn)</a:t>
            </a:r>
          </a:p>
        </p:txBody>
      </p:sp>
    </p:spTree>
    <p:extLst>
      <p:ext uri="{BB962C8B-B14F-4D97-AF65-F5344CB8AC3E}">
        <p14:creationId xmlns:p14="http://schemas.microsoft.com/office/powerpoint/2010/main" val="16530391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08931F1-3394-E429-3F4E-1F2A7C25101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38</a:t>
            </a:fld>
            <a:endParaRPr lang="en-US"/>
          </a:p>
        </p:txBody>
      </p:sp>
      <p:sp>
        <p:nvSpPr>
          <p:cNvPr id="3" name="Title 2">
            <a:extLst>
              <a:ext uri="{FF2B5EF4-FFF2-40B4-BE49-F238E27FC236}">
                <a16:creationId xmlns:a16="http://schemas.microsoft.com/office/drawing/2014/main" id="{DBD3C95C-A095-AE49-D0AC-D1DFDE8B113F}"/>
              </a:ext>
            </a:extLst>
          </p:cNvPr>
          <p:cNvSpPr>
            <a:spLocks noGrp="1"/>
          </p:cNvSpPr>
          <p:nvPr>
            <p:ph type="title"/>
          </p:nvPr>
        </p:nvSpPr>
        <p:spPr/>
        <p:txBody>
          <a:bodyPr/>
          <a:lstStyle/>
          <a:p>
            <a:r>
              <a:rPr lang="vi-VN" dirty="0"/>
              <a:t>V. KẾT LUẬN VÀ HƯỚNG PHÁT TRIỂN</a:t>
            </a:r>
            <a:endParaRPr lang="en-US" dirty="0"/>
          </a:p>
        </p:txBody>
      </p:sp>
      <p:sp>
        <p:nvSpPr>
          <p:cNvPr id="4" name="Text Placeholder 3">
            <a:extLst>
              <a:ext uri="{FF2B5EF4-FFF2-40B4-BE49-F238E27FC236}">
                <a16:creationId xmlns:a16="http://schemas.microsoft.com/office/drawing/2014/main" id="{0898B4DE-E291-1B98-1565-6730A0E5F827}"/>
              </a:ext>
            </a:extLst>
          </p:cNvPr>
          <p:cNvSpPr>
            <a:spLocks noGrp="1"/>
          </p:cNvSpPr>
          <p:nvPr>
            <p:ph type="body" idx="1"/>
          </p:nvPr>
        </p:nvSpPr>
        <p:spPr>
          <a:xfrm>
            <a:off x="338735" y="867905"/>
            <a:ext cx="9719665" cy="5624970"/>
          </a:xfrm>
        </p:spPr>
        <p:txBody>
          <a:bodyPr/>
          <a:lstStyle/>
          <a:p>
            <a:pPr marL="50800" indent="0">
              <a:buNone/>
            </a:pPr>
            <a:r>
              <a:rPr lang="vi-VN" sz="2400" dirty="0"/>
              <a:t>Kết quả đạt được sau khi triển khai hệ thống:</a:t>
            </a:r>
          </a:p>
          <a:p>
            <a:pPr marL="50800" indent="0">
              <a:buNone/>
            </a:pPr>
            <a:r>
              <a:rPr lang="vi-VN" sz="2400" dirty="0"/>
              <a:t>Những nhược điểm còn tồn tại:</a:t>
            </a:r>
          </a:p>
          <a:p>
            <a:pPr marL="50800" indent="0">
              <a:buNone/>
            </a:pPr>
            <a:r>
              <a:rPr lang="vi-VN" sz="2400" dirty="0"/>
              <a:t>Định hướng phát triển thêm của đề tài:</a:t>
            </a:r>
            <a:endParaRPr lang="vi-VN" sz="1200" dirty="0"/>
          </a:p>
          <a:p>
            <a:r>
              <a:rPr lang="vi-VN" sz="2400" dirty="0"/>
              <a:t>Về phần cứng:</a:t>
            </a:r>
          </a:p>
          <a:p>
            <a:pPr marL="50800" indent="0">
              <a:buNone/>
            </a:pPr>
            <a:r>
              <a:rPr lang="vi-VN" sz="2400" dirty="0"/>
              <a:t>	+ Sử dụng các máy tính nhúng khác có tốc độ cao hơn</a:t>
            </a:r>
          </a:p>
          <a:p>
            <a:pPr marL="50800" indent="0">
              <a:buNone/>
            </a:pPr>
            <a:r>
              <a:rPr lang="vi-VN" sz="2400" dirty="0"/>
              <a:t>	+ Sử dụng các loại </a:t>
            </a:r>
            <a:r>
              <a:rPr lang="vi-VN" sz="2400" dirty="0" err="1"/>
              <a:t>camera</a:t>
            </a:r>
            <a:r>
              <a:rPr lang="vi-VN" sz="2400" dirty="0"/>
              <a:t> chất lượng cao, tự động lấy nét</a:t>
            </a:r>
          </a:p>
          <a:p>
            <a:pPr marL="50800" indent="0">
              <a:buNone/>
            </a:pPr>
            <a:r>
              <a:rPr lang="vi-VN" sz="2400" dirty="0"/>
              <a:t>	 + Phát triển thêm để kết hợp với các thiết bị phần cứng khác để 	trở thành hệ thống khóa cửa tự động, chấm công…</a:t>
            </a:r>
          </a:p>
          <a:p>
            <a:r>
              <a:rPr lang="vi-VN" sz="2400" dirty="0"/>
              <a:t>Về phần mềm:</a:t>
            </a:r>
          </a:p>
          <a:p>
            <a:pPr marL="50800" indent="0">
              <a:buNone/>
            </a:pPr>
            <a:r>
              <a:rPr lang="vi-VN" sz="2400" dirty="0"/>
              <a:t>	+ Tìm hiểu và áp dụng thêm các thuật toán học máy, học sâu</a:t>
            </a:r>
          </a:p>
          <a:p>
            <a:pPr marL="50800" indent="0">
              <a:buNone/>
            </a:pPr>
            <a:r>
              <a:rPr lang="vi-VN" sz="2400" dirty="0"/>
              <a:t>	</a:t>
            </a:r>
            <a:endParaRPr lang="vi-VN" sz="1600" dirty="0"/>
          </a:p>
          <a:p>
            <a:pPr marL="1016000" lvl="2" indent="0">
              <a:buNone/>
            </a:pPr>
            <a:endParaRPr lang="vi-VN" sz="1600" dirty="0"/>
          </a:p>
          <a:p>
            <a:pPr marL="50800" indent="0">
              <a:buNone/>
            </a:pPr>
            <a:endParaRPr lang="vi-VN" sz="2400" dirty="0"/>
          </a:p>
          <a:p>
            <a:pPr>
              <a:buFont typeface="Arial" panose="020B0604020202020204" pitchFamily="34" charset="0"/>
              <a:buChar char="•"/>
            </a:pPr>
            <a:endParaRPr lang="vi-VN" sz="2400" dirty="0"/>
          </a:p>
          <a:p>
            <a:pPr>
              <a:buFont typeface="Arial" panose="020B0604020202020204" pitchFamily="34" charset="0"/>
              <a:buChar char="•"/>
            </a:pPr>
            <a:endParaRPr lang="vi-VN" sz="2000" dirty="0"/>
          </a:p>
          <a:p>
            <a:pPr>
              <a:buFont typeface="Arial" panose="020B0604020202020204" pitchFamily="34" charset="0"/>
              <a:buChar char="•"/>
            </a:pPr>
            <a:endParaRPr lang="vi-VN" sz="2000" dirty="0"/>
          </a:p>
          <a:p>
            <a:pPr>
              <a:buFont typeface="Arial" panose="020B0604020202020204" pitchFamily="34" charset="0"/>
              <a:buChar char="•"/>
            </a:pPr>
            <a:endParaRPr lang="vi-VN" sz="2000" dirty="0"/>
          </a:p>
          <a:p>
            <a:pPr lvl="1"/>
            <a:endParaRPr lang="vi-VN" sz="2000" dirty="0"/>
          </a:p>
          <a:p>
            <a:pPr marL="50800" indent="0">
              <a:buNone/>
            </a:pPr>
            <a:endParaRPr lang="vi-VN" sz="2400" dirty="0"/>
          </a:p>
          <a:p>
            <a:endParaRPr lang="vi-VN" sz="2400" dirty="0"/>
          </a:p>
          <a:p>
            <a:pPr marL="50800" indent="0">
              <a:buNone/>
            </a:pPr>
            <a:endParaRPr lang="vi-VN" sz="2400" dirty="0"/>
          </a:p>
          <a:p>
            <a:pPr marL="50800" indent="0">
              <a:buNone/>
            </a:pPr>
            <a:endParaRPr lang="en-US" sz="2400" dirty="0"/>
          </a:p>
        </p:txBody>
      </p:sp>
    </p:spTree>
    <p:extLst>
      <p:ext uri="{BB962C8B-B14F-4D97-AF65-F5344CB8AC3E}">
        <p14:creationId xmlns:p14="http://schemas.microsoft.com/office/powerpoint/2010/main" val="372284624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13"/>
          <p:cNvSpPr txBox="1"/>
          <p:nvPr/>
        </p:nvSpPr>
        <p:spPr>
          <a:xfrm>
            <a:off x="5605763" y="2869457"/>
            <a:ext cx="5422456" cy="971304"/>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C00000"/>
              </a:buClr>
              <a:buSzPts val="6000"/>
              <a:buFont typeface="Lato"/>
              <a:buNone/>
            </a:pPr>
            <a:r>
              <a:rPr lang="en-US" sz="6000" b="1" i="0" u="none" strike="noStrike" cap="none">
                <a:solidFill>
                  <a:srgbClr val="C00000"/>
                </a:solidFill>
                <a:latin typeface="Lato"/>
                <a:ea typeface="Lato"/>
                <a:cs typeface="Lato"/>
                <a:sym typeface="Lato"/>
              </a:rPr>
              <a:t>THANK YOU !</a:t>
            </a:r>
            <a:endParaRPr/>
          </a:p>
        </p:txBody>
      </p:sp>
      <p:sp>
        <p:nvSpPr>
          <p:cNvPr id="168" name="Google Shape;168;p13"/>
          <p:cNvSpPr txBox="1">
            <a:spLocks noGrp="1"/>
          </p:cNvSpPr>
          <p:nvPr>
            <p:ph type="sldNum" idx="12"/>
          </p:nvPr>
        </p:nvSpPr>
        <p:spPr>
          <a:xfrm>
            <a:off x="9156511" y="6492875"/>
            <a:ext cx="2743200" cy="365125"/>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fld id="{00000000-1234-1234-1234-123412341234}" type="slidenum">
              <a:rPr lang="en-US"/>
              <a:t>39</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C724C0F-141B-5A94-10B3-4AE203093C3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4</a:t>
            </a:fld>
            <a:endParaRPr lang="en-US"/>
          </a:p>
        </p:txBody>
      </p:sp>
      <p:sp>
        <p:nvSpPr>
          <p:cNvPr id="3" name="Title 2">
            <a:extLst>
              <a:ext uri="{FF2B5EF4-FFF2-40B4-BE49-F238E27FC236}">
                <a16:creationId xmlns:a16="http://schemas.microsoft.com/office/drawing/2014/main" id="{BE95CCD7-2C2B-A884-09F6-D0625B58D234}"/>
              </a:ext>
            </a:extLst>
          </p:cNvPr>
          <p:cNvSpPr>
            <a:spLocks noGrp="1"/>
          </p:cNvSpPr>
          <p:nvPr>
            <p:ph type="title"/>
          </p:nvPr>
        </p:nvSpPr>
        <p:spPr>
          <a:xfrm>
            <a:off x="259751" y="2881259"/>
            <a:ext cx="11672498" cy="867905"/>
          </a:xfrm>
        </p:spPr>
        <p:txBody>
          <a:bodyPr/>
          <a:lstStyle/>
          <a:p>
            <a:pPr algn="ctr"/>
            <a:r>
              <a:rPr lang="vi-VN" dirty="0">
                <a:solidFill>
                  <a:schemeClr val="tx1"/>
                </a:solidFill>
              </a:rPr>
              <a:t>I.ĐẶT VẤN ĐỀ VÀ TỔNG QUAN BÀI TOÁN</a:t>
            </a:r>
            <a:endParaRPr lang="en-US" dirty="0">
              <a:solidFill>
                <a:schemeClr val="tx1"/>
              </a:solidFill>
            </a:endParaRPr>
          </a:p>
        </p:txBody>
      </p:sp>
      <p:pic>
        <p:nvPicPr>
          <p:cNvPr id="1028" name="Picture 4" descr="The device used to collect finger knuckle print images. | Download  Scientific Diagram">
            <a:extLst>
              <a:ext uri="{FF2B5EF4-FFF2-40B4-BE49-F238E27FC236}">
                <a16:creationId xmlns:a16="http://schemas.microsoft.com/office/drawing/2014/main" id="{433ADE0C-EF1A-5F2D-C732-E493ACF7A9D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98603" y="4352171"/>
            <a:ext cx="3943196" cy="2515003"/>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D623DD06-748F-3AA5-F0DB-7C7CE09230B1}"/>
              </a:ext>
            </a:extLst>
          </p:cNvPr>
          <p:cNvPicPr>
            <a:picLocks noChangeAspect="1"/>
          </p:cNvPicPr>
          <p:nvPr/>
        </p:nvPicPr>
        <p:blipFill>
          <a:blip r:embed="rId3"/>
          <a:stretch>
            <a:fillRect/>
          </a:stretch>
        </p:blipFill>
        <p:spPr>
          <a:xfrm>
            <a:off x="-36177" y="4361347"/>
            <a:ext cx="8198603" cy="2505828"/>
          </a:xfrm>
          <a:prstGeom prst="rect">
            <a:avLst/>
          </a:prstGeom>
        </p:spPr>
      </p:pic>
      <p:pic>
        <p:nvPicPr>
          <p:cNvPr id="1030" name="Picture 6" descr="Facial recognition: strict regulation is needed to prevent human rights  violations - Portal">
            <a:extLst>
              <a:ext uri="{FF2B5EF4-FFF2-40B4-BE49-F238E27FC236}">
                <a16:creationId xmlns:a16="http://schemas.microsoft.com/office/drawing/2014/main" id="{F473AC60-B3E5-152A-BC0F-71C02AB7B34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610386" y="0"/>
            <a:ext cx="6581613" cy="2278250"/>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D7FA5E06-0591-94BD-B8B1-29ECEAB1A530}"/>
              </a:ext>
            </a:extLst>
          </p:cNvPr>
          <p:cNvPicPr>
            <a:picLocks noChangeAspect="1"/>
          </p:cNvPicPr>
          <p:nvPr/>
        </p:nvPicPr>
        <p:blipFill>
          <a:blip r:embed="rId5"/>
          <a:stretch>
            <a:fillRect/>
          </a:stretch>
        </p:blipFill>
        <p:spPr>
          <a:xfrm>
            <a:off x="-1" y="0"/>
            <a:ext cx="5610387" cy="2278250"/>
          </a:xfrm>
          <a:prstGeom prst="rect">
            <a:avLst/>
          </a:prstGeom>
        </p:spPr>
      </p:pic>
    </p:spTree>
    <p:extLst>
      <p:ext uri="{BB962C8B-B14F-4D97-AF65-F5344CB8AC3E}">
        <p14:creationId xmlns:p14="http://schemas.microsoft.com/office/powerpoint/2010/main" val="3884391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4"/>
          <p:cNvSpPr txBox="1">
            <a:spLocks noGrp="1"/>
          </p:cNvSpPr>
          <p:nvPr>
            <p:ph type="title"/>
          </p:nvPr>
        </p:nvSpPr>
        <p:spPr>
          <a:xfrm>
            <a:off x="338736" y="112543"/>
            <a:ext cx="11514528" cy="956840"/>
          </a:xfrm>
          <a:prstGeom prst="rect">
            <a:avLst/>
          </a:prstGeom>
          <a:noFill/>
          <a:ln>
            <a:noFill/>
          </a:ln>
        </p:spPr>
        <p:txBody>
          <a:bodyPr spcFirstLastPara="1" wrap="square" lIns="91425" tIns="45700" rIns="91425" bIns="45700" anchor="t" anchorCtr="0">
            <a:noAutofit/>
          </a:bodyPr>
          <a:lstStyle/>
          <a:p>
            <a:r>
              <a:rPr lang="vi-VN" dirty="0"/>
              <a:t>I.ĐẶT VẤN ĐỀ VÀ TỔNG QUAN BÀI TOÁN</a:t>
            </a:r>
            <a:br>
              <a:rPr lang="vi-VN" dirty="0"/>
            </a:br>
            <a:br>
              <a:rPr lang="vi-VN" dirty="0"/>
            </a:br>
            <a:br>
              <a:rPr lang="vi-VN" dirty="0"/>
            </a:br>
            <a:br>
              <a:rPr lang="vi-VN" dirty="0"/>
            </a:br>
            <a:endParaRPr dirty="0"/>
          </a:p>
        </p:txBody>
      </p:sp>
      <p:sp>
        <p:nvSpPr>
          <p:cNvPr id="101" name="Google Shape;101;p4"/>
          <p:cNvSpPr txBox="1">
            <a:spLocks noGrp="1"/>
          </p:cNvSpPr>
          <p:nvPr>
            <p:ph type="body" idx="1"/>
          </p:nvPr>
        </p:nvSpPr>
        <p:spPr>
          <a:xfrm>
            <a:off x="338736" y="867905"/>
            <a:ext cx="11514528" cy="5142872"/>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None/>
            </a:pPr>
            <a:endParaRPr sz="1100" dirty="0">
              <a:solidFill>
                <a:srgbClr val="000000"/>
              </a:solidFill>
              <a:latin typeface="Arial"/>
              <a:ea typeface="Arial"/>
              <a:cs typeface="Arial"/>
              <a:sym typeface="Arial"/>
            </a:endParaRPr>
          </a:p>
          <a:p>
            <a:pPr marL="635000" lvl="0" indent="-457200" algn="l" rtl="0">
              <a:lnSpc>
                <a:spcPct val="90000"/>
              </a:lnSpc>
              <a:spcBef>
                <a:spcPts val="0"/>
              </a:spcBef>
              <a:spcAft>
                <a:spcPts val="0"/>
              </a:spcAft>
              <a:buClr>
                <a:schemeClr val="dk1"/>
              </a:buClr>
              <a:buSzPts val="2800"/>
              <a:buFont typeface="Arial" panose="020B0604020202020204" pitchFamily="34" charset="0"/>
              <a:buChar char="•"/>
            </a:pPr>
            <a:r>
              <a:rPr lang="vi-VN" dirty="0"/>
              <a:t>Các đặc điểm có thể trích xuất trên khớp ngón tay</a:t>
            </a:r>
          </a:p>
          <a:p>
            <a:pPr marL="228600" lvl="0" indent="-50800" algn="l" rtl="0">
              <a:lnSpc>
                <a:spcPct val="90000"/>
              </a:lnSpc>
              <a:spcBef>
                <a:spcPts val="0"/>
              </a:spcBef>
              <a:spcAft>
                <a:spcPts val="0"/>
              </a:spcAft>
              <a:buClr>
                <a:schemeClr val="dk1"/>
              </a:buClr>
              <a:buSzPts val="2800"/>
              <a:buNone/>
            </a:pPr>
            <a:endParaRPr lang="vi-VN" dirty="0"/>
          </a:p>
        </p:txBody>
      </p:sp>
      <p:sp>
        <p:nvSpPr>
          <p:cNvPr id="102" name="Google Shape;102;p4"/>
          <p:cNvSpPr txBox="1">
            <a:spLocks noGrp="1"/>
          </p:cNvSpPr>
          <p:nvPr>
            <p:ph type="sldNum" idx="12"/>
          </p:nvPr>
        </p:nvSpPr>
        <p:spPr>
          <a:xfrm>
            <a:off x="9156511" y="6492875"/>
            <a:ext cx="2743200" cy="365125"/>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fld id="{00000000-1234-1234-1234-123412341234}" type="slidenum">
              <a:rPr lang="en-US"/>
              <a:t>5</a:t>
            </a:fld>
            <a:endParaRPr/>
          </a:p>
        </p:txBody>
      </p:sp>
      <p:pic>
        <p:nvPicPr>
          <p:cNvPr id="3" name="Picture 2">
            <a:extLst>
              <a:ext uri="{FF2B5EF4-FFF2-40B4-BE49-F238E27FC236}">
                <a16:creationId xmlns:a16="http://schemas.microsoft.com/office/drawing/2014/main" id="{A9229BFE-C877-AF2F-BCE9-155941099DFC}"/>
              </a:ext>
            </a:extLst>
          </p:cNvPr>
          <p:cNvPicPr>
            <a:picLocks noChangeAspect="1"/>
          </p:cNvPicPr>
          <p:nvPr/>
        </p:nvPicPr>
        <p:blipFill>
          <a:blip r:embed="rId3"/>
          <a:stretch>
            <a:fillRect/>
          </a:stretch>
        </p:blipFill>
        <p:spPr>
          <a:xfrm>
            <a:off x="1239863" y="2343819"/>
            <a:ext cx="8632555" cy="3229427"/>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B95F49D-CE49-02CC-8024-AE0EA1294B5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6</a:t>
            </a:fld>
            <a:endParaRPr lang="en-US"/>
          </a:p>
        </p:txBody>
      </p:sp>
      <p:sp>
        <p:nvSpPr>
          <p:cNvPr id="3" name="Title 2">
            <a:extLst>
              <a:ext uri="{FF2B5EF4-FFF2-40B4-BE49-F238E27FC236}">
                <a16:creationId xmlns:a16="http://schemas.microsoft.com/office/drawing/2014/main" id="{4E4075E8-25E4-F3B4-4B51-B177D7FBCE8D}"/>
              </a:ext>
            </a:extLst>
          </p:cNvPr>
          <p:cNvSpPr>
            <a:spLocks noGrp="1"/>
          </p:cNvSpPr>
          <p:nvPr>
            <p:ph type="title"/>
          </p:nvPr>
        </p:nvSpPr>
        <p:spPr/>
        <p:txBody>
          <a:bodyPr/>
          <a:lstStyle/>
          <a:p>
            <a:r>
              <a:rPr lang="vi-VN" dirty="0"/>
              <a:t>I.ĐẶT VẤN ĐỀ VÀ TỔNG QUAN BÀI TOÁN</a:t>
            </a:r>
            <a:endParaRPr lang="en-US" dirty="0"/>
          </a:p>
        </p:txBody>
      </p:sp>
      <p:sp>
        <p:nvSpPr>
          <p:cNvPr id="4" name="Text Placeholder 3">
            <a:extLst>
              <a:ext uri="{FF2B5EF4-FFF2-40B4-BE49-F238E27FC236}">
                <a16:creationId xmlns:a16="http://schemas.microsoft.com/office/drawing/2014/main" id="{40799169-FA5F-062E-645B-9E67FC475D51}"/>
              </a:ext>
            </a:extLst>
          </p:cNvPr>
          <p:cNvSpPr>
            <a:spLocks noGrp="1"/>
          </p:cNvSpPr>
          <p:nvPr>
            <p:ph type="body" idx="1"/>
          </p:nvPr>
        </p:nvSpPr>
        <p:spPr/>
        <p:txBody>
          <a:bodyPr/>
          <a:lstStyle/>
          <a:p>
            <a:r>
              <a:rPr lang="vi-VN" dirty="0"/>
              <a:t>Các đặc điểm có thể trích xuất trên khớp ngón tay</a:t>
            </a:r>
          </a:p>
          <a:p>
            <a:r>
              <a:rPr lang="vi-VN" dirty="0"/>
              <a:t>Tổng quan </a:t>
            </a:r>
            <a:r>
              <a:rPr lang="vi-VN" dirty="0" err="1"/>
              <a:t>module</a:t>
            </a:r>
            <a:r>
              <a:rPr lang="vi-VN" dirty="0"/>
              <a:t> nhận diện khớp ngón tay</a:t>
            </a:r>
          </a:p>
          <a:p>
            <a:endParaRPr lang="vi-VN" dirty="0"/>
          </a:p>
          <a:p>
            <a:endParaRPr lang="en-US" dirty="0"/>
          </a:p>
        </p:txBody>
      </p:sp>
      <p:pic>
        <p:nvPicPr>
          <p:cNvPr id="8" name="Picture 7">
            <a:extLst>
              <a:ext uri="{FF2B5EF4-FFF2-40B4-BE49-F238E27FC236}">
                <a16:creationId xmlns:a16="http://schemas.microsoft.com/office/drawing/2014/main" id="{06BD1831-5022-95B6-5432-BC0AD991E6F6}"/>
              </a:ext>
            </a:extLst>
          </p:cNvPr>
          <p:cNvPicPr>
            <a:picLocks noChangeAspect="1"/>
          </p:cNvPicPr>
          <p:nvPr/>
        </p:nvPicPr>
        <p:blipFill>
          <a:blip r:embed="rId2"/>
          <a:stretch>
            <a:fillRect/>
          </a:stretch>
        </p:blipFill>
        <p:spPr>
          <a:xfrm>
            <a:off x="1785119" y="2271752"/>
            <a:ext cx="8249801" cy="3696216"/>
          </a:xfrm>
          <a:prstGeom prst="rect">
            <a:avLst/>
          </a:prstGeom>
        </p:spPr>
      </p:pic>
    </p:spTree>
    <p:extLst>
      <p:ext uri="{BB962C8B-B14F-4D97-AF65-F5344CB8AC3E}">
        <p14:creationId xmlns:p14="http://schemas.microsoft.com/office/powerpoint/2010/main" val="36958053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Effect transition="in" filter="fade">
                                      <p:cBhvr>
                                        <p:cTn id="7" dur="500"/>
                                        <p:tgtEl>
                                          <p:spTgt spid="4">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CFD974A-1F4B-BDD7-D757-4D6DD08A03C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7</a:t>
            </a:fld>
            <a:endParaRPr lang="en-US"/>
          </a:p>
        </p:txBody>
      </p:sp>
      <p:sp>
        <p:nvSpPr>
          <p:cNvPr id="3" name="Title 2">
            <a:extLst>
              <a:ext uri="{FF2B5EF4-FFF2-40B4-BE49-F238E27FC236}">
                <a16:creationId xmlns:a16="http://schemas.microsoft.com/office/drawing/2014/main" id="{0188ACF7-C624-B04E-7C76-C279A56B667E}"/>
              </a:ext>
            </a:extLst>
          </p:cNvPr>
          <p:cNvSpPr>
            <a:spLocks noGrp="1"/>
          </p:cNvSpPr>
          <p:nvPr>
            <p:ph type="title"/>
          </p:nvPr>
        </p:nvSpPr>
        <p:spPr/>
        <p:txBody>
          <a:bodyPr/>
          <a:lstStyle/>
          <a:p>
            <a:r>
              <a:rPr lang="vi-VN" dirty="0"/>
              <a:t>I.ĐẶT VẤN ĐỀ VÀ TỔNG QUAN BÀI TOÁN</a:t>
            </a:r>
            <a:endParaRPr lang="en-US" dirty="0"/>
          </a:p>
        </p:txBody>
      </p:sp>
      <p:sp>
        <p:nvSpPr>
          <p:cNvPr id="4" name="Text Placeholder 3">
            <a:extLst>
              <a:ext uri="{FF2B5EF4-FFF2-40B4-BE49-F238E27FC236}">
                <a16:creationId xmlns:a16="http://schemas.microsoft.com/office/drawing/2014/main" id="{46D039B0-916A-D548-4D10-BDF891F29B93}"/>
              </a:ext>
            </a:extLst>
          </p:cNvPr>
          <p:cNvSpPr>
            <a:spLocks noGrp="1"/>
          </p:cNvSpPr>
          <p:nvPr>
            <p:ph type="body" idx="1"/>
          </p:nvPr>
        </p:nvSpPr>
        <p:spPr/>
        <p:txBody>
          <a:bodyPr/>
          <a:lstStyle/>
          <a:p>
            <a:r>
              <a:rPr lang="vi-VN" dirty="0"/>
              <a:t>Thiết bị phần cứng</a:t>
            </a:r>
          </a:p>
          <a:p>
            <a:endParaRPr lang="en-US" dirty="0"/>
          </a:p>
        </p:txBody>
      </p:sp>
      <p:pic>
        <p:nvPicPr>
          <p:cNvPr id="2054" name="Picture 6" descr="Buy Raspberry Pi Camera V2 Online At Lowest Price In India | Robu.in">
            <a:extLst>
              <a:ext uri="{FF2B5EF4-FFF2-40B4-BE49-F238E27FC236}">
                <a16:creationId xmlns:a16="http://schemas.microsoft.com/office/drawing/2014/main" id="{C1440174-6085-D00B-990B-1444B9E849D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76089" y="1419725"/>
            <a:ext cx="3797086" cy="3424107"/>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F11CC438-8F02-B78D-366A-D68F9D561D22}"/>
              </a:ext>
            </a:extLst>
          </p:cNvPr>
          <p:cNvSpPr txBox="1"/>
          <p:nvPr/>
        </p:nvSpPr>
        <p:spPr>
          <a:xfrm>
            <a:off x="673063" y="5149281"/>
            <a:ext cx="5269424" cy="400110"/>
          </a:xfrm>
          <a:prstGeom prst="rect">
            <a:avLst/>
          </a:prstGeom>
          <a:noFill/>
        </p:spPr>
        <p:txBody>
          <a:bodyPr wrap="square" rtlCol="0">
            <a:spAutoFit/>
          </a:bodyPr>
          <a:lstStyle/>
          <a:p>
            <a:pPr algn="ctr"/>
            <a:r>
              <a:rPr lang="vi-VN" sz="2000" dirty="0" err="1"/>
              <a:t>Raspberry</a:t>
            </a:r>
            <a:r>
              <a:rPr lang="vi-VN" sz="2000" dirty="0"/>
              <a:t> </a:t>
            </a:r>
            <a:r>
              <a:rPr lang="vi-VN" sz="2000" dirty="0" err="1"/>
              <a:t>Pi</a:t>
            </a:r>
            <a:r>
              <a:rPr lang="vi-VN" sz="2000" dirty="0"/>
              <a:t> 3 </a:t>
            </a:r>
            <a:r>
              <a:rPr lang="vi-VN" sz="2000" dirty="0" err="1"/>
              <a:t>Model</a:t>
            </a:r>
            <a:r>
              <a:rPr lang="vi-VN" sz="2000"/>
              <a:t> B+</a:t>
            </a:r>
            <a:endParaRPr lang="en-US" sz="2000" dirty="0"/>
          </a:p>
        </p:txBody>
      </p:sp>
      <p:sp>
        <p:nvSpPr>
          <p:cNvPr id="6" name="TextBox 5">
            <a:extLst>
              <a:ext uri="{FF2B5EF4-FFF2-40B4-BE49-F238E27FC236}">
                <a16:creationId xmlns:a16="http://schemas.microsoft.com/office/drawing/2014/main" id="{C2375A7A-CB90-E662-26E6-472F50D90104}"/>
              </a:ext>
            </a:extLst>
          </p:cNvPr>
          <p:cNvSpPr txBox="1"/>
          <p:nvPr/>
        </p:nvSpPr>
        <p:spPr>
          <a:xfrm>
            <a:off x="6509288" y="5149281"/>
            <a:ext cx="4777175" cy="400110"/>
          </a:xfrm>
          <a:prstGeom prst="rect">
            <a:avLst/>
          </a:prstGeom>
          <a:noFill/>
        </p:spPr>
        <p:txBody>
          <a:bodyPr wrap="square" rtlCol="0">
            <a:spAutoFit/>
          </a:bodyPr>
          <a:lstStyle/>
          <a:p>
            <a:pPr algn="ctr"/>
            <a:r>
              <a:rPr lang="vi-VN" sz="2000" dirty="0" err="1"/>
              <a:t>Raspberry</a:t>
            </a:r>
            <a:r>
              <a:rPr lang="vi-VN" sz="2000" dirty="0"/>
              <a:t> </a:t>
            </a:r>
            <a:r>
              <a:rPr lang="vi-VN" sz="2000" dirty="0" err="1"/>
              <a:t>Pi</a:t>
            </a:r>
            <a:r>
              <a:rPr lang="vi-VN" sz="2000" dirty="0"/>
              <a:t> </a:t>
            </a:r>
            <a:r>
              <a:rPr lang="vi-VN" sz="2000" dirty="0" err="1"/>
              <a:t>Camera</a:t>
            </a:r>
            <a:r>
              <a:rPr lang="vi-VN" sz="2000" dirty="0"/>
              <a:t> V2</a:t>
            </a:r>
            <a:endParaRPr lang="en-US" sz="2000" dirty="0"/>
          </a:p>
        </p:txBody>
      </p:sp>
      <p:pic>
        <p:nvPicPr>
          <p:cNvPr id="7" name="Picture 6" descr="Raspberry Pi 3 Model B+ Chính Hãng | Bảo hành 1 đổi 1 trong vòng 1 năm Điện  Tử 360(E360)">
            <a:extLst>
              <a:ext uri="{FF2B5EF4-FFF2-40B4-BE49-F238E27FC236}">
                <a16:creationId xmlns:a16="http://schemas.microsoft.com/office/drawing/2014/main" id="{C15CC450-301D-4224-68F7-DB13BEC66D40}"/>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73063" y="1642820"/>
            <a:ext cx="5836225" cy="3251360"/>
          </a:xfrm>
          <a:prstGeom prst="rect">
            <a:avLst/>
          </a:prstGeom>
          <a:noFill/>
          <a:ln>
            <a:noFill/>
          </a:ln>
        </p:spPr>
      </p:pic>
    </p:spTree>
    <p:extLst>
      <p:ext uri="{BB962C8B-B14F-4D97-AF65-F5344CB8AC3E}">
        <p14:creationId xmlns:p14="http://schemas.microsoft.com/office/powerpoint/2010/main" val="12793714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054"/>
                                        </p:tgtEl>
                                        <p:attrNameLst>
                                          <p:attrName>style.visibility</p:attrName>
                                        </p:attrNameLst>
                                      </p:cBhvr>
                                      <p:to>
                                        <p:strVal val="visible"/>
                                      </p:to>
                                    </p:set>
                                    <p:animEffect transition="in" filter="fade">
                                      <p:cBhvr>
                                        <p:cTn id="15" dur="500"/>
                                        <p:tgtEl>
                                          <p:spTgt spid="2054"/>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BBBF1A0-B9CF-6EE1-E69D-7667C27E98D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8</a:t>
            </a:fld>
            <a:endParaRPr lang="en-US"/>
          </a:p>
        </p:txBody>
      </p:sp>
      <p:sp>
        <p:nvSpPr>
          <p:cNvPr id="3" name="Title 2">
            <a:extLst>
              <a:ext uri="{FF2B5EF4-FFF2-40B4-BE49-F238E27FC236}">
                <a16:creationId xmlns:a16="http://schemas.microsoft.com/office/drawing/2014/main" id="{1EFC50FC-411E-7F66-7754-43F5F60CAAB9}"/>
              </a:ext>
            </a:extLst>
          </p:cNvPr>
          <p:cNvSpPr>
            <a:spLocks noGrp="1"/>
          </p:cNvSpPr>
          <p:nvPr>
            <p:ph type="title"/>
          </p:nvPr>
        </p:nvSpPr>
        <p:spPr>
          <a:xfrm>
            <a:off x="385183" y="3210951"/>
            <a:ext cx="11514528" cy="436098"/>
          </a:xfrm>
        </p:spPr>
        <p:txBody>
          <a:bodyPr/>
          <a:lstStyle/>
          <a:p>
            <a:pPr algn="ctr"/>
            <a:r>
              <a:rPr lang="vi-VN" dirty="0">
                <a:solidFill>
                  <a:schemeClr val="tx1"/>
                </a:solidFill>
              </a:rPr>
              <a:t>II.XÁC ĐỊNH VÙNG QUAN TÂM (ROI)</a:t>
            </a:r>
            <a:endParaRPr lang="en-US" dirty="0">
              <a:solidFill>
                <a:schemeClr val="tx1"/>
              </a:solidFill>
            </a:endParaRPr>
          </a:p>
        </p:txBody>
      </p:sp>
      <p:pic>
        <p:nvPicPr>
          <p:cNvPr id="7" name="Picture 6">
            <a:extLst>
              <a:ext uri="{FF2B5EF4-FFF2-40B4-BE49-F238E27FC236}">
                <a16:creationId xmlns:a16="http://schemas.microsoft.com/office/drawing/2014/main" id="{8B52C152-462A-F383-E342-EA1FB3373569}"/>
              </a:ext>
            </a:extLst>
          </p:cNvPr>
          <p:cNvPicPr>
            <a:picLocks noChangeAspect="1"/>
          </p:cNvPicPr>
          <p:nvPr/>
        </p:nvPicPr>
        <p:blipFill>
          <a:blip r:embed="rId2"/>
          <a:stretch>
            <a:fillRect/>
          </a:stretch>
        </p:blipFill>
        <p:spPr>
          <a:xfrm>
            <a:off x="170481" y="139966"/>
            <a:ext cx="11855643" cy="2479248"/>
          </a:xfrm>
          <a:prstGeom prst="rect">
            <a:avLst/>
          </a:prstGeom>
        </p:spPr>
      </p:pic>
      <p:pic>
        <p:nvPicPr>
          <p:cNvPr id="9" name="Picture 8">
            <a:extLst>
              <a:ext uri="{FF2B5EF4-FFF2-40B4-BE49-F238E27FC236}">
                <a16:creationId xmlns:a16="http://schemas.microsoft.com/office/drawing/2014/main" id="{703C0C64-A475-A981-F8A8-7612DD6302D6}"/>
              </a:ext>
            </a:extLst>
          </p:cNvPr>
          <p:cNvPicPr>
            <a:picLocks noChangeAspect="1"/>
          </p:cNvPicPr>
          <p:nvPr/>
        </p:nvPicPr>
        <p:blipFill>
          <a:blip r:embed="rId3"/>
          <a:stretch>
            <a:fillRect/>
          </a:stretch>
        </p:blipFill>
        <p:spPr>
          <a:xfrm>
            <a:off x="170480" y="4238786"/>
            <a:ext cx="11855643" cy="2479248"/>
          </a:xfrm>
          <a:prstGeom prst="rect">
            <a:avLst/>
          </a:prstGeom>
        </p:spPr>
      </p:pic>
    </p:spTree>
    <p:extLst>
      <p:ext uri="{BB962C8B-B14F-4D97-AF65-F5344CB8AC3E}">
        <p14:creationId xmlns:p14="http://schemas.microsoft.com/office/powerpoint/2010/main" val="18565451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BF171AF-09BE-7B65-4E6A-3D2EC95EEF5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9</a:t>
            </a:fld>
            <a:endParaRPr lang="en-US"/>
          </a:p>
        </p:txBody>
      </p:sp>
      <p:sp>
        <p:nvSpPr>
          <p:cNvPr id="3" name="Title 2">
            <a:extLst>
              <a:ext uri="{FF2B5EF4-FFF2-40B4-BE49-F238E27FC236}">
                <a16:creationId xmlns:a16="http://schemas.microsoft.com/office/drawing/2014/main" id="{18FF3333-FA2D-6CF0-3B51-013A1D28058C}"/>
              </a:ext>
            </a:extLst>
          </p:cNvPr>
          <p:cNvSpPr>
            <a:spLocks noGrp="1"/>
          </p:cNvSpPr>
          <p:nvPr>
            <p:ph type="title"/>
          </p:nvPr>
        </p:nvSpPr>
        <p:spPr/>
        <p:txBody>
          <a:bodyPr/>
          <a:lstStyle/>
          <a:p>
            <a:r>
              <a:rPr lang="vi-VN" dirty="0"/>
              <a:t>II. XÁC ĐỊNH VÙNG QUAN TÂM (ROI)</a:t>
            </a:r>
            <a:endParaRPr lang="en-US" dirty="0"/>
          </a:p>
        </p:txBody>
      </p:sp>
      <p:sp>
        <p:nvSpPr>
          <p:cNvPr id="4" name="Text Placeholder 3">
            <a:extLst>
              <a:ext uri="{FF2B5EF4-FFF2-40B4-BE49-F238E27FC236}">
                <a16:creationId xmlns:a16="http://schemas.microsoft.com/office/drawing/2014/main" id="{4C0F72E6-52CA-AD69-2FE0-B68EB8E371DC}"/>
              </a:ext>
            </a:extLst>
          </p:cNvPr>
          <p:cNvSpPr>
            <a:spLocks noGrp="1"/>
          </p:cNvSpPr>
          <p:nvPr>
            <p:ph type="body" idx="1"/>
          </p:nvPr>
        </p:nvSpPr>
        <p:spPr/>
        <p:txBody>
          <a:bodyPr/>
          <a:lstStyle/>
          <a:p>
            <a:pPr>
              <a:buFont typeface="Arial" panose="020B0604020202020204" pitchFamily="34" charset="0"/>
              <a:buChar char="•"/>
            </a:pPr>
            <a:r>
              <a:rPr lang="vi-VN" dirty="0">
                <a:solidFill>
                  <a:schemeClr val="tx1"/>
                </a:solidFill>
              </a:rPr>
              <a:t>Cơ sở lý thuyết</a:t>
            </a:r>
          </a:p>
          <a:p>
            <a:pPr>
              <a:buFont typeface="Arial" panose="020B0604020202020204" pitchFamily="34" charset="0"/>
              <a:buChar char="•"/>
            </a:pPr>
            <a:endParaRPr lang="en-US" dirty="0">
              <a:solidFill>
                <a:schemeClr val="tx1"/>
              </a:solidFill>
            </a:endParaRPr>
          </a:p>
        </p:txBody>
      </p:sp>
      <p:pic>
        <p:nvPicPr>
          <p:cNvPr id="6" name="Picture 5">
            <a:extLst>
              <a:ext uri="{FF2B5EF4-FFF2-40B4-BE49-F238E27FC236}">
                <a16:creationId xmlns:a16="http://schemas.microsoft.com/office/drawing/2014/main" id="{DAAF18A4-FA27-B48F-0A94-7F4336F2C864}"/>
              </a:ext>
            </a:extLst>
          </p:cNvPr>
          <p:cNvPicPr>
            <a:picLocks noChangeAspect="1"/>
          </p:cNvPicPr>
          <p:nvPr/>
        </p:nvPicPr>
        <p:blipFill>
          <a:blip r:embed="rId2"/>
          <a:stretch>
            <a:fillRect/>
          </a:stretch>
        </p:blipFill>
        <p:spPr>
          <a:xfrm>
            <a:off x="338735" y="1828800"/>
            <a:ext cx="5085671" cy="4139168"/>
          </a:xfrm>
          <a:prstGeom prst="rect">
            <a:avLst/>
          </a:prstGeom>
        </p:spPr>
      </p:pic>
      <p:pic>
        <p:nvPicPr>
          <p:cNvPr id="8" name="Picture 7">
            <a:extLst>
              <a:ext uri="{FF2B5EF4-FFF2-40B4-BE49-F238E27FC236}">
                <a16:creationId xmlns:a16="http://schemas.microsoft.com/office/drawing/2014/main" id="{A67A9955-8B58-84CB-8649-F6F4474065BC}"/>
              </a:ext>
            </a:extLst>
          </p:cNvPr>
          <p:cNvPicPr>
            <a:picLocks noChangeAspect="1"/>
          </p:cNvPicPr>
          <p:nvPr/>
        </p:nvPicPr>
        <p:blipFill>
          <a:blip r:embed="rId3"/>
          <a:stretch>
            <a:fillRect/>
          </a:stretch>
        </p:blipFill>
        <p:spPr>
          <a:xfrm>
            <a:off x="6767596" y="2200759"/>
            <a:ext cx="3864241" cy="3208150"/>
          </a:xfrm>
          <a:prstGeom prst="rect">
            <a:avLst/>
          </a:prstGeom>
        </p:spPr>
      </p:pic>
    </p:spTree>
    <p:extLst>
      <p:ext uri="{BB962C8B-B14F-4D97-AF65-F5344CB8AC3E}">
        <p14:creationId xmlns:p14="http://schemas.microsoft.com/office/powerpoint/2010/main" val="21364099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1000"/>
                                        <p:tgtEl>
                                          <p:spTgt spid="8"/>
                                        </p:tgtEl>
                                      </p:cBhvr>
                                    </p:animEffect>
                                    <p:anim calcmode="lin" valueType="num">
                                      <p:cBhvr>
                                        <p:cTn id="13" dur="1000" fill="hold"/>
                                        <p:tgtEl>
                                          <p:spTgt spid="8"/>
                                        </p:tgtEl>
                                        <p:attrNameLst>
                                          <p:attrName>ppt_x</p:attrName>
                                        </p:attrNameLst>
                                      </p:cBhvr>
                                      <p:tavLst>
                                        <p:tav tm="0">
                                          <p:val>
                                            <p:strVal val="#ppt_x"/>
                                          </p:val>
                                        </p:tav>
                                        <p:tav tm="100000">
                                          <p:val>
                                            <p:strVal val="#ppt_x"/>
                                          </p:val>
                                        </p:tav>
                                      </p:tavLst>
                                    </p:anim>
                                    <p:anim calcmode="lin" valueType="num">
                                      <p:cBhvr>
                                        <p:cTn id="14"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889</TotalTime>
  <Words>1612</Words>
  <Application>Microsoft Office PowerPoint</Application>
  <PresentationFormat>Widescreen</PresentationFormat>
  <Paragraphs>387</Paragraphs>
  <Slides>39</Slides>
  <Notes>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39</vt:i4>
      </vt:variant>
    </vt:vector>
  </HeadingPairs>
  <TitlesOfParts>
    <vt:vector size="45" baseType="lpstr">
      <vt:lpstr>Lato</vt:lpstr>
      <vt:lpstr>Calibri</vt:lpstr>
      <vt:lpstr>Wingdings</vt:lpstr>
      <vt:lpstr>Arial</vt:lpstr>
      <vt:lpstr>Cambria Math</vt:lpstr>
      <vt:lpstr>Office Theme</vt:lpstr>
      <vt:lpstr>PowerPoint Presentation</vt:lpstr>
      <vt:lpstr>PowerPoint Presentation</vt:lpstr>
      <vt:lpstr>PowerPoint Presentation</vt:lpstr>
      <vt:lpstr>I.ĐẶT VẤN ĐỀ VÀ TỔNG QUAN BÀI TOÁN</vt:lpstr>
      <vt:lpstr>I.ĐẶT VẤN ĐỀ VÀ TỔNG QUAN BÀI TOÁN    </vt:lpstr>
      <vt:lpstr>I.ĐẶT VẤN ĐỀ VÀ TỔNG QUAN BÀI TOÁN</vt:lpstr>
      <vt:lpstr>I.ĐẶT VẤN ĐỀ VÀ TỔNG QUAN BÀI TOÁN</vt:lpstr>
      <vt:lpstr>II.XÁC ĐỊNH VÙNG QUAN TÂM (ROI)</vt:lpstr>
      <vt:lpstr>II. XÁC ĐỊNH VÙNG QUAN TÂM (ROI)</vt:lpstr>
      <vt:lpstr>II. XÁC ĐỊNH VÙNG QUAN TÂM (ROI)</vt:lpstr>
      <vt:lpstr>PowerPoint Presentation</vt:lpstr>
      <vt:lpstr>PowerPoint Presentation</vt:lpstr>
      <vt:lpstr>PowerPoint Presentation</vt:lpstr>
      <vt:lpstr>I_CD (i,j)={█(0,I_E (i,j)=0 or I_E (i+1,j-1)=I_E (i+1,j+1)                    @1,(I_E (i+1,j-1)=1&amp; and i≤y_mid )  or (I_E (i+1,j+1)=1&amp; and i&gt;y_mid)&amp;@-1,(I_E (i+1,j+1)=1&amp; and i≤y_mid )  or (I_E (i+1,j-1)=1&amp; and i&gt;y_mid))┤ </vt:lpstr>
      <vt:lpstr>PowerPoint Presentation</vt:lpstr>
      <vt:lpstr> </vt:lpstr>
      <vt:lpstr>PowerPoint Presentation</vt:lpstr>
      <vt:lpstr>II. XÁC ĐỊNH VÙNG QUAN TÂM (ROI)</vt:lpstr>
      <vt:lpstr>III.TRÍCH CHỌN ĐẶC TRƯNG  VÀ ĐỐI SÁNH HÌNH ẢNH</vt:lpstr>
      <vt:lpstr>III. TRÍCH XUẤT ĐẶC TRƯNG VÀ ĐỐI SÁNH HÌNH ẢNH</vt:lpstr>
      <vt:lpstr>III. TRÍCH XUẤT ĐẶC TRƯNG VÀ ĐỐI SÁNH HÌNH ẢNH</vt:lpstr>
      <vt:lpstr>III. TRÍCH XUẤT ĐẶC TRƯNG VÀ ĐỐI SÁNH HÌNH ẢNH</vt:lpstr>
      <vt:lpstr>III. TRÍCH XUẤT ĐẶC TRƯNG VÀ ĐỐI SÁNH HÌNH ẢNH</vt:lpstr>
      <vt:lpstr>III. TRÍCH XUẤT ĐẶC TRƯNG VÀ ĐỐI SÁNH HÌNH ẢNH</vt:lpstr>
      <vt:lpstr>III. TRÍCH XUẤT ĐẶC TRƯNG VÀ ĐỐI SÁNH HÌNH ẢNH</vt:lpstr>
      <vt:lpstr>III. TRÍCH XUẤT ĐẶC TRƯNG VÀ ĐỐI SÁNH HÌNH ẢNH</vt:lpstr>
      <vt:lpstr>III. TRÍCH XUẤT ĐẶC TRƯNG VÀ ĐỐI SÁNH HÌNH ẢNH</vt:lpstr>
      <vt:lpstr>III. TRÍCH XUẤT ĐẶC TRƯNG VÀ ĐỐI SÁNH HÌNH ẢNH</vt:lpstr>
      <vt:lpstr>III. TRÍCH XUẤT ĐẶC TRƯNG VÀ ĐỐI SÁNH HÌNH ẢNH</vt:lpstr>
      <vt:lpstr>III. TRÍCH XUẤT ĐẶC TRƯNG VÀ ĐỐI SÁNH HÌNH ẢNH</vt:lpstr>
      <vt:lpstr>IV. TRIỂN KHAI VÀ KẾT QUẢ THỰC NGHIỆM</vt:lpstr>
      <vt:lpstr>IV. TRIỂN KHAI VÀ KẾT QUẢ THỰC NGHIỆM</vt:lpstr>
      <vt:lpstr>IV. TRIỂN KHAI VÀ KẾT QUẢ THỰC NGHIỆM</vt:lpstr>
      <vt:lpstr>IV. TRIỂN KHAI VÀ KẾT QUẢ THỰC NGHIỆM</vt:lpstr>
      <vt:lpstr>IV. TRIỂN KHAI VÀ KẾT QUẢ THỰC NGHIỆM</vt:lpstr>
      <vt:lpstr>V. KẾT LUẬN VÀ HƯỚNG PHÁT TRIỂN</vt:lpstr>
      <vt:lpstr>V. KẾT LUẬN VÀ HƯỚNG PHÁT TRIỂN</vt:lpstr>
      <vt:lpstr>V. KẾT LUẬN VÀ HƯỚNG PHÁT TRIỂN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Phong TT &amp; QTTH</dc:creator>
  <cp:lastModifiedBy>Nguyen Duc Huan 20200252</cp:lastModifiedBy>
  <cp:revision>11</cp:revision>
  <dcterms:created xsi:type="dcterms:W3CDTF">2021-05-28T04:32:29Z</dcterms:created>
  <dcterms:modified xsi:type="dcterms:W3CDTF">2024-03-01T04:34:23Z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0x010100ECB19AD86CDF2D4DBF9DAD694EFBC09D</vt:lpwstr>
  </property>
  <property fmtid="{D5CDD505-2E9C-101B-9397-08002B2CF9AE}" pid="3" name="MediaServiceImageTags">
    <vt:lpwstr/>
  </property>
</Properties>
</file>